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338" r:id="rId3"/>
    <p:sldId id="270" r:id="rId4"/>
    <p:sldId id="308" r:id="rId5"/>
    <p:sldId id="309" r:id="rId6"/>
    <p:sldId id="310" r:id="rId7"/>
    <p:sldId id="311" r:id="rId8"/>
    <p:sldId id="312" r:id="rId9"/>
    <p:sldId id="277" r:id="rId10"/>
    <p:sldId id="278" r:id="rId11"/>
    <p:sldId id="269" r:id="rId12"/>
    <p:sldId id="326" r:id="rId13"/>
    <p:sldId id="361" r:id="rId14"/>
    <p:sldId id="276" r:id="rId15"/>
    <p:sldId id="317" r:id="rId16"/>
    <p:sldId id="318" r:id="rId17"/>
    <p:sldId id="320" r:id="rId18"/>
    <p:sldId id="319" r:id="rId19"/>
    <p:sldId id="321" r:id="rId20"/>
    <p:sldId id="279" r:id="rId21"/>
    <p:sldId id="280" r:id="rId22"/>
    <p:sldId id="339" r:id="rId23"/>
    <p:sldId id="322" r:id="rId24"/>
    <p:sldId id="283" r:id="rId25"/>
    <p:sldId id="327" r:id="rId26"/>
    <p:sldId id="337" r:id="rId27"/>
    <p:sldId id="362" r:id="rId28"/>
    <p:sldId id="363" r:id="rId29"/>
    <p:sldId id="287" r:id="rId30"/>
    <p:sldId id="328" r:id="rId31"/>
    <p:sldId id="341" r:id="rId32"/>
    <p:sldId id="342" r:id="rId33"/>
    <p:sldId id="340" r:id="rId34"/>
    <p:sldId id="343" r:id="rId35"/>
    <p:sldId id="267" r:id="rId36"/>
    <p:sldId id="306" r:id="rId37"/>
    <p:sldId id="348" r:id="rId38"/>
    <p:sldId id="349" r:id="rId39"/>
    <p:sldId id="350" r:id="rId40"/>
    <p:sldId id="351" r:id="rId41"/>
    <p:sldId id="352" r:id="rId42"/>
    <p:sldId id="353" r:id="rId43"/>
    <p:sldId id="354" r:id="rId44"/>
    <p:sldId id="355" r:id="rId45"/>
    <p:sldId id="356" r:id="rId46"/>
    <p:sldId id="357" r:id="rId47"/>
    <p:sldId id="358" r:id="rId48"/>
    <p:sldId id="289" r:id="rId49"/>
    <p:sldId id="299" r:id="rId50"/>
    <p:sldId id="345" r:id="rId51"/>
    <p:sldId id="346" r:id="rId52"/>
    <p:sldId id="347" r:id="rId53"/>
    <p:sldId id="360" r:id="rId54"/>
    <p:sldId id="300" r:id="rId55"/>
    <p:sldId id="359" r:id="rId56"/>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90" autoAdjust="0"/>
    <p:restoredTop sz="51009" autoAdjust="0"/>
  </p:normalViewPr>
  <p:slideViewPr>
    <p:cSldViewPr>
      <p:cViewPr varScale="1">
        <p:scale>
          <a:sx n="44" d="100"/>
          <a:sy n="44" d="100"/>
        </p:scale>
        <p:origin x="-3256" y="-104"/>
      </p:cViewPr>
      <p:guideLst>
        <p:guide orient="horz" pos="346"/>
        <p:guide orient="horz" pos="3974"/>
        <p:guide pos="471"/>
        <p:guide pos="5148"/>
      </p:guideLst>
    </p:cSldViewPr>
  </p:slideViewPr>
  <p:notesTextViewPr>
    <p:cViewPr>
      <p:scale>
        <a:sx n="200" d="100"/>
        <a:sy n="200" d="100"/>
      </p:scale>
      <p:origin x="0" y="180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15/01/15</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Hi,</a:t>
            </a:r>
            <a:r>
              <a:rPr lang="en-US" altLang="ja-JP" baseline="0" dirty="0" smtClean="0"/>
              <a:t> everyone, How are you?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Thank </a:t>
            </a:r>
            <a:r>
              <a:rPr lang="en-US" altLang="ja-JP" dirty="0"/>
              <a:t>you for </a:t>
            </a:r>
            <a:r>
              <a:rPr lang="en-US" altLang="ja-JP" dirty="0" smtClean="0"/>
              <a:t>attending.  This presentation is called “Kids,</a:t>
            </a:r>
            <a:r>
              <a:rPr lang="en-US" altLang="ja-JP" baseline="0" dirty="0" smtClean="0"/>
              <a:t> Ruby, Fun!</a:t>
            </a:r>
            <a:r>
              <a:rPr lang="en-US" altLang="ja-JP"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I’ll discuss our activities with the Ruby Programming Shounendan, especially *Smalruby* which is *a key part*</a:t>
            </a:r>
            <a:r>
              <a:rPr lang="en-US" altLang="ja-JP" baseline="0" dirty="0" smtClean="0"/>
              <a:t> of</a:t>
            </a:r>
            <a:r>
              <a:rPr lang="en-US" altLang="ja-JP" dirty="0" smtClean="0"/>
              <a:t> it.</a:t>
            </a:r>
          </a:p>
          <a:p>
            <a:endParaRPr lang="en-US" altLang="ja-JP" dirty="0" smtClean="0"/>
          </a:p>
          <a:p>
            <a:r>
              <a:rPr lang="en-US" altLang="ja-JP" dirty="0" smtClean="0"/>
              <a:t>Here we 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these six</a:t>
            </a:r>
            <a:r>
              <a:rPr lang="en-US" altLang="ja-JP" baseline="0" dirty="0" smtClean="0"/>
              <a:t> (</a:t>
            </a:r>
            <a:r>
              <a:rPr lang="en-US" altLang="ja-JP" dirty="0" smtClean="0"/>
              <a:t>6) years teaching ruby in Japan, I’ve encountered these problems:</a:t>
            </a:r>
          </a:p>
          <a:p>
            <a:endParaRPr lang="en-US" altLang="ja-JP" dirty="0" smtClean="0"/>
          </a:p>
          <a:p>
            <a:r>
              <a:rPr lang="en-US" altLang="ja-JP" dirty="0" smtClean="0"/>
              <a:t>&lt;press&gt;</a:t>
            </a:r>
          </a:p>
          <a:p>
            <a:r>
              <a:rPr lang="en-US" altLang="ja-JP" dirty="0" smtClean="0"/>
              <a:t>First</a:t>
            </a:r>
            <a:r>
              <a:rPr lang="en-US" altLang="ja-JP" baseline="0" dirty="0" smtClean="0"/>
              <a:t>, </a:t>
            </a:r>
            <a:r>
              <a:rPr lang="en-US" altLang="ja-JP" dirty="0" smtClean="0"/>
              <a:t>typing is difficult.</a:t>
            </a:r>
            <a:r>
              <a:rPr lang="en-US" altLang="ja-JP" baseline="0" dirty="0" smtClean="0"/>
              <a:t>  Most kids don’t know how to make use of *Symbols*, pressing “shift + ,” is hard!</a:t>
            </a:r>
          </a:p>
          <a:p>
            <a:endParaRPr lang="en-US" altLang="ja-JP" baseline="0" dirty="0" smtClean="0"/>
          </a:p>
          <a:p>
            <a:r>
              <a:rPr lang="en-US" altLang="ja-JP" baseline="0" dirty="0" smtClean="0"/>
              <a:t>&lt;press&gt;</a:t>
            </a:r>
          </a:p>
          <a:p>
            <a:r>
              <a:rPr lang="en-US" altLang="ja-JP" baseline="0" dirty="0" smtClean="0"/>
              <a:t>Second, *English*… English is hard… </a:t>
            </a:r>
            <a:r>
              <a:rPr lang="en-US" altLang="ja-JP" baseline="0" dirty="0" smtClean="0">
                <a:sym typeface="Wingdings" panose="05000000000000000000" pitchFamily="2" charset="2"/>
              </a:rPr>
              <a:t>  They can understand the roman alphabet, but *basic words* like “if”,  “end”, “do” are *still challenging*.</a:t>
            </a:r>
            <a:endParaRPr lang="en-US" altLang="ja-JP" baseline="0" dirty="0" smtClean="0"/>
          </a:p>
          <a:p>
            <a:endParaRPr lang="en-US" altLang="ja-JP" dirty="0" smtClean="0"/>
          </a:p>
          <a:p>
            <a:r>
              <a:rPr lang="en-US" altLang="ja-JP" dirty="0" smtClean="0"/>
              <a:t>&lt;press&gt;</a:t>
            </a:r>
          </a:p>
          <a:p>
            <a:r>
              <a:rPr lang="en-US" altLang="ja-JP" dirty="0" smtClean="0"/>
              <a:t>Third,</a:t>
            </a:r>
            <a:r>
              <a:rPr lang="en-US" altLang="ja-JP" baseline="0" dirty="0" smtClean="0"/>
              <a:t> kids *don’t know* Ruby syntax and standard libraries.  So, they aren’t able to work *on their own*,</a:t>
            </a:r>
          </a:p>
          <a:p>
            <a:endParaRPr lang="en-US" altLang="ja-JP" baseline="0" dirty="0" smtClean="0"/>
          </a:p>
          <a:p>
            <a:r>
              <a:rPr lang="en-US" altLang="ja-JP" baseline="0" dirty="0" smtClean="0"/>
              <a:t>which leads them to *slow down* the learning experience pace and *be frustrated*.  It also increases the need for *more instructors* in the classroom.</a:t>
            </a:r>
          </a:p>
          <a:p>
            <a:endParaRPr lang="en-US" altLang="ja-JP" baseline="0" dirty="0" smtClean="0"/>
          </a:p>
          <a:p>
            <a:r>
              <a:rPr lang="en-US" altLang="ja-JP" baseline="0" dirty="0" smtClean="0"/>
              <a:t>Therefore, kids *often quit* before they realize that *programming is fun*.</a:t>
            </a:r>
          </a:p>
          <a:p>
            <a:endParaRPr lang="en-US" altLang="ja-JP" baseline="0" dirty="0" smtClean="0"/>
          </a:p>
          <a:p>
            <a:r>
              <a:rPr lang="en-US" altLang="ja-JP" baseline="0" dirty="0" smtClean="0"/>
              <a:t>This is a big problem for me!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You know,</a:t>
            </a:r>
            <a:endParaRPr lang="en-US" altLang="ja-JP" dirty="0" smtClean="0"/>
          </a:p>
          <a:p>
            <a:endParaRPr lang="en-US" altLang="ja-JP" dirty="0" smtClean="0"/>
          </a:p>
          <a:p>
            <a:r>
              <a:rPr lang="en-US" altLang="ja-JP" dirty="0" smtClean="0"/>
              <a:t>In the last few years,</a:t>
            </a:r>
          </a:p>
          <a:p>
            <a:endParaRPr lang="en-US" altLang="ja-JP" dirty="0" smtClean="0"/>
          </a:p>
          <a:p>
            <a:r>
              <a:rPr lang="en-US" altLang="ja-JP" dirty="0" smtClean="0"/>
              <a:t>programming </a:t>
            </a:r>
            <a:r>
              <a:rPr lang="en-US" altLang="ja-JP" dirty="0"/>
              <a:t>education for elementary and middle school students, </a:t>
            </a:r>
            <a:r>
              <a:rPr lang="en-US" altLang="ja-JP" dirty="0" smtClean="0"/>
              <a:t>has</a:t>
            </a:r>
            <a:r>
              <a:rPr lang="en-US" altLang="ja-JP" baseline="0" dirty="0" smtClean="0"/>
              <a:t> increased</a:t>
            </a:r>
            <a:r>
              <a:rPr lang="en-US" altLang="ja-JP" dirty="0" smtClean="0"/>
              <a:t> world wide.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One of them is “Hour of Code” project by </a:t>
            </a:r>
            <a:r>
              <a:rPr kumimoji="1" lang="en-US" altLang="ja-JP" dirty="0" err="1" smtClean="0"/>
              <a:t>Code.org</a:t>
            </a:r>
            <a:r>
              <a:rPr kumimoji="1" lang="en-US" altLang="ja-JP" dirty="0" smtClean="0"/>
              <a:t>.</a:t>
            </a:r>
          </a:p>
          <a:p>
            <a:endParaRPr kumimoji="1" lang="en-US" altLang="ja-JP" dirty="0" smtClean="0"/>
          </a:p>
          <a:p>
            <a:r>
              <a:rPr kumimoji="1" lang="en-US" altLang="ja-JP" dirty="0" smtClean="0"/>
              <a:t>The project's goal is</a:t>
            </a:r>
          </a:p>
          <a:p>
            <a:endParaRPr kumimoji="1" lang="en-US" altLang="ja-JP" dirty="0" smtClean="0"/>
          </a:p>
          <a:p>
            <a:r>
              <a:rPr kumimoji="1" lang="en-US" altLang="ja-JP" dirty="0" smtClean="0"/>
              <a:t>&lt;press&gt;</a:t>
            </a:r>
          </a:p>
          <a:p>
            <a:r>
              <a:rPr kumimoji="1" lang="en-US" altLang="ja-JP" dirty="0" smtClean="0"/>
              <a:t>to train over ten thousand(10,000) teachers to effectively learn how to teach others how to code.</a:t>
            </a:r>
          </a:p>
          <a:p>
            <a:endParaRPr kumimoji="1" lang="en-US" altLang="ja-JP" dirty="0" smtClean="0"/>
          </a:p>
          <a:p>
            <a:r>
              <a:rPr kumimoji="1" lang="en-US" altLang="ja-JP" dirty="0" smtClean="0"/>
              <a:t>&lt;press&gt;</a:t>
            </a:r>
          </a:p>
          <a:p>
            <a:r>
              <a:rPr kumimoji="1" lang="en-US" altLang="ja-JP" dirty="0" smtClean="0"/>
              <a:t>Soon after this initial step is done, it is expected that around one hundred million kids to be taught about programming by these trained professionals.</a:t>
            </a:r>
          </a:p>
          <a:p>
            <a:endParaRPr kumimoji="1" lang="en-US" altLang="ja-JP" dirty="0" smtClean="0"/>
          </a:p>
          <a:p>
            <a:r>
              <a:rPr kumimoji="1" lang="en-US" altLang="ja-JP" dirty="0" smtClean="0"/>
              <a:t>There are many famous people that believe in this project and donated for this cause, for instance , Mark Zuckerberg, </a:t>
            </a:r>
            <a:r>
              <a:rPr kumimoji="1" lang="en-US" altLang="ja-JP" dirty="0" err="1" smtClean="0"/>
              <a:t>facebook's</a:t>
            </a:r>
            <a:r>
              <a:rPr kumimoji="1" lang="en-US" altLang="ja-JP" dirty="0" smtClean="0"/>
              <a:t> CEO. </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269805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1</a:t>
            </a:r>
            <a:r>
              <a:rPr kumimoji="1" lang="ja-JP" altLang="en-US" dirty="0" smtClean="0"/>
              <a:t>つ目です。</a:t>
            </a:r>
            <a:endParaRPr kumimoji="1" lang="en-US" altLang="ja-JP" dirty="0" smtClean="0"/>
          </a:p>
          <a:p>
            <a:endParaRPr kumimoji="1" lang="en-US" altLang="ja-JP" dirty="0" smtClean="0"/>
          </a:p>
          <a:p>
            <a:r>
              <a:rPr kumimoji="1" lang="ja-JP" altLang="en-US" dirty="0" smtClean="0"/>
              <a:t>今後、ロボットがソフトウェア・ハードウェアの両面で進化していくにつれて、ほとんどの仕事がロボットによって代行されるようになると多くの人が考えています。</a:t>
            </a:r>
            <a:endParaRPr kumimoji="1" lang="en-US" altLang="ja-JP" dirty="0" smtClean="0"/>
          </a:p>
          <a:p>
            <a:endParaRPr kumimoji="1" lang="en-US" altLang="ja-JP" dirty="0" smtClean="0"/>
          </a:p>
          <a:p>
            <a:r>
              <a:rPr kumimoji="1" lang="ja-JP" altLang="en-US" dirty="0" smtClean="0"/>
              <a:t>スライドの言葉は、今月頭ごろに公開されていた、</a:t>
            </a:r>
            <a:r>
              <a:rPr kumimoji="1" lang="en-US" altLang="ja-JP" dirty="0" smtClean="0"/>
              <a:t>Google</a:t>
            </a:r>
            <a:r>
              <a:rPr kumimoji="1" lang="ja-JP" altLang="en-US" dirty="0" smtClean="0"/>
              <a:t>の</a:t>
            </a:r>
            <a:r>
              <a:rPr kumimoji="1" lang="en-US" altLang="ja-JP" dirty="0" smtClean="0"/>
              <a:t>CEO</a:t>
            </a:r>
            <a:r>
              <a:rPr kumimoji="1" lang="ja-JP" altLang="en-US" dirty="0" smtClean="0"/>
              <a:t>であるラリー・ペイジ氏のインタビュー記事のものです。</a:t>
            </a:r>
            <a:endParaRPr kumimoji="1" lang="en-US" altLang="ja-JP" dirty="0" smtClean="0"/>
          </a:p>
          <a:p>
            <a:endParaRPr kumimoji="1" lang="en-US" altLang="ja-JP" dirty="0" smtClean="0"/>
          </a:p>
          <a:p>
            <a:r>
              <a:rPr kumimoji="1" lang="ja-JP" altLang="en-US" dirty="0" smtClean="0"/>
              <a:t>これから先、私たちの仕事は大きく二極化していくと思われます。ひとつは、ロボットにはできない創造性の高い仕事、ロボットをどのように使うかを考える、ロボットを使う側の仕事です。もうひとつは、ロボットがやりのこした仕事をフォローするような、ある意味でロボットに使われる側の仕事です。</a:t>
            </a:r>
            <a:endParaRPr kumimoji="1" lang="en-US" altLang="ja-JP" dirty="0" smtClean="0"/>
          </a:p>
          <a:p>
            <a:endParaRPr kumimoji="1" lang="en-US" altLang="ja-JP" dirty="0" smtClean="0"/>
          </a:p>
          <a:p>
            <a:r>
              <a:rPr kumimoji="1" lang="ja-JP" altLang="en-US" dirty="0" smtClean="0"/>
              <a:t>そういう時代になったときに、コンピュータがどういうものであるかを、単に知識として知っているだけでなくて、実際に道具として使いこなせるようになっておくことは非常に重要です。</a:t>
            </a:r>
            <a:endParaRPr kumimoji="1" lang="en-US" altLang="ja-JP" dirty="0" smtClean="0"/>
          </a:p>
          <a:p>
            <a:endParaRPr kumimoji="1" lang="en-US" altLang="ja-JP" dirty="0" smtClean="0"/>
          </a:p>
          <a:p>
            <a:r>
              <a:rPr kumimoji="1" lang="ja-JP" altLang="en-US" dirty="0" smtClean="0"/>
              <a:t>コンピュータを深いレベルで使いこなすためにはプログラミングの知識が必要不可欠です。たとえ自分でプログラムを作らないにしても、プログラミングがどういったものであるかを実践可能なレベルで理解していることには大きな意味があ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444323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By the way,</a:t>
            </a:r>
          </a:p>
          <a:p>
            <a:endParaRPr kumimoji="1" lang="en-US" altLang="ja-JP" dirty="0" smtClean="0"/>
          </a:p>
          <a:p>
            <a:r>
              <a:rPr kumimoji="1" lang="en-US" altLang="ja-JP" dirty="0" smtClean="0"/>
              <a:t>do</a:t>
            </a:r>
            <a:r>
              <a:rPr kumimoji="1" lang="en-US" altLang="ja-JP" baseline="0" dirty="0" smtClean="0"/>
              <a:t> you think that w</a:t>
            </a:r>
            <a:r>
              <a:rPr kumimoji="1" lang="en-US" altLang="ja-JP" dirty="0" smtClean="0"/>
              <a:t>hy many kids programming</a:t>
            </a:r>
            <a:r>
              <a:rPr kumimoji="1" lang="en-US" altLang="ja-JP" baseline="0" dirty="0" smtClean="0"/>
              <a:t> workshops are held recently?</a:t>
            </a:r>
          </a:p>
          <a:p>
            <a:endParaRPr kumimoji="1" lang="en-US" altLang="ja-JP" baseline="0" dirty="0" smtClean="0"/>
          </a:p>
          <a:p>
            <a:r>
              <a:rPr kumimoji="1" lang="en-US" altLang="ja-JP" baseline="0" dirty="0" smtClean="0"/>
              <a:t>&lt;press&gt;</a:t>
            </a:r>
          </a:p>
          <a:p>
            <a:r>
              <a:rPr kumimoji="1" lang="en-US" altLang="ja-JP" baseline="0" dirty="0" smtClean="0"/>
              <a:t>I believe that we have great tools and materials for teaching programming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Yes, it’s “Scratch”.  “Scratch” is most famous</a:t>
            </a:r>
            <a:r>
              <a:rPr lang="en-US" altLang="ja-JP" baseline="0" dirty="0" smtClean="0"/>
              <a:t> programming education tool, right?</a:t>
            </a:r>
          </a:p>
          <a:p>
            <a:endParaRPr lang="en-US" altLang="ja-JP" baseline="0" dirty="0" smtClean="0"/>
          </a:p>
          <a:p>
            <a:r>
              <a:rPr lang="en-US" altLang="ja-JP" baseline="0" dirty="0" smtClean="0"/>
              <a:t>Scratch is a v</a:t>
            </a:r>
            <a:r>
              <a:rPr lang="en-US" altLang="ja-JP" dirty="0" smtClean="0"/>
              <a:t>isual </a:t>
            </a:r>
            <a:r>
              <a:rPr lang="en-US" altLang="ja-JP" dirty="0"/>
              <a:t>programming </a:t>
            </a:r>
            <a:r>
              <a:rPr lang="en-US" altLang="ja-JP" dirty="0" smtClean="0"/>
              <a:t>language and tool.  MIT</a:t>
            </a:r>
            <a:r>
              <a:rPr lang="en-US" altLang="ja-JP" baseline="0" dirty="0" smtClean="0"/>
              <a:t> </a:t>
            </a:r>
            <a:r>
              <a:rPr lang="en-US" altLang="ja-JP" dirty="0" smtClean="0"/>
              <a:t>has </a:t>
            </a:r>
            <a:r>
              <a:rPr lang="en-US" altLang="ja-JP" dirty="0"/>
              <a:t>developed </a:t>
            </a:r>
            <a:r>
              <a:rPr lang="en-US" altLang="ja-JP" dirty="0" smtClean="0"/>
              <a:t>it.  It is </a:t>
            </a:r>
            <a:r>
              <a:rPr lang="en-US" altLang="ja-JP" dirty="0"/>
              <a:t>used in the following classes and workshops of many programming. </a:t>
            </a:r>
            <a:r>
              <a:rPr lang="en-US" altLang="ja-JP" dirty="0" smtClean="0"/>
              <a:t> Scratch’s users are more </a:t>
            </a:r>
            <a:r>
              <a:rPr lang="en-US" altLang="ja-JP" dirty="0"/>
              <a:t>than </a:t>
            </a:r>
            <a:r>
              <a:rPr lang="en-US" altLang="ja-JP" dirty="0" smtClean="0"/>
              <a:t>two </a:t>
            </a:r>
            <a:r>
              <a:rPr lang="en-US" altLang="ja-JP" dirty="0"/>
              <a:t>million </a:t>
            </a:r>
            <a:r>
              <a:rPr lang="en-US" altLang="ja-JP" dirty="0" smtClean="0"/>
              <a:t>(2,000,000) worldwide.</a:t>
            </a:r>
          </a:p>
          <a:p>
            <a:endParaRPr lang="en-US" altLang="ja-JP" dirty="0" smtClean="0"/>
          </a:p>
          <a:p>
            <a:r>
              <a:rPr lang="en-US" altLang="ja-JP" dirty="0" smtClean="0"/>
              <a:t>In Japan, it has </a:t>
            </a:r>
            <a:r>
              <a:rPr lang="en-US" altLang="ja-JP" dirty="0"/>
              <a:t>been most often used in the workshop of programming education in elementary and junior high school </a:t>
            </a:r>
            <a:r>
              <a:rPr lang="en-US" altLang="ja-JP" dirty="0" smtClean="0"/>
              <a:t>students.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In</a:t>
            </a:r>
            <a:r>
              <a:rPr kumimoji="1" lang="en-US" altLang="ja-JP" baseline="0" dirty="0" smtClean="0"/>
              <a:t> Scratch,</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i</a:t>
            </a:r>
            <a:r>
              <a:rPr kumimoji="1" lang="en-US" altLang="ja-JP" dirty="0" smtClean="0"/>
              <a:t>nstructions are blocks,</a:t>
            </a:r>
            <a:r>
              <a:rPr kumimoji="1" lang="en-US" altLang="ja-JP"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and combination of blocks describe your program,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so you are easy to find instruction and make program.</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Also Scratch supports internationalization, so Japanese kids are easy to understand everything.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If you want to run your program,</a:t>
            </a:r>
          </a:p>
          <a:p>
            <a:endParaRPr kumimoji="1" lang="en-US" altLang="ja-JP" dirty="0" smtClean="0"/>
          </a:p>
          <a:p>
            <a:r>
              <a:rPr kumimoji="1" lang="en-US" altLang="ja-JP" smtClean="0"/>
              <a:t>&lt;press&gt;</a:t>
            </a:r>
          </a:p>
          <a:p>
            <a:r>
              <a:rPr kumimoji="1" lang="en-US" altLang="ja-JP" smtClean="0"/>
              <a:t>you </a:t>
            </a:r>
            <a:r>
              <a:rPr kumimoji="1" lang="en-US" altLang="ja-JP" dirty="0" smtClean="0"/>
              <a:t>only press</a:t>
            </a:r>
            <a:r>
              <a:rPr kumimoji="1" lang="en-US" altLang="ja-JP" baseline="0" dirty="0" smtClean="0"/>
              <a:t> </a:t>
            </a:r>
            <a:r>
              <a:rPr kumimoji="1" lang="en-US" altLang="ja-JP" dirty="0" smtClean="0"/>
              <a:t>the</a:t>
            </a:r>
            <a:r>
              <a:rPr kumimoji="1" lang="en-US" altLang="ja-JP" baseline="0" dirty="0" smtClean="0"/>
              <a:t> </a:t>
            </a:r>
            <a:r>
              <a:rPr kumimoji="1" lang="en-US" altLang="ja-JP" dirty="0" smtClean="0"/>
              <a:t>green</a:t>
            </a:r>
            <a:r>
              <a:rPr kumimoji="1" lang="en-US" altLang="ja-JP" baseline="0" dirty="0" smtClean="0"/>
              <a:t> flag on screen then your program starts to run.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36313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So</a:t>
            </a:r>
            <a:r>
              <a:rPr lang="en-US" altLang="ja-JP" baseline="0" dirty="0" smtClean="0"/>
              <a:t> I believed that Scratch features will solve my problems.</a:t>
            </a:r>
          </a:p>
          <a:p>
            <a:endParaRPr lang="en-US" altLang="ja-JP" baseline="0" dirty="0" smtClean="0"/>
          </a:p>
          <a:p>
            <a:r>
              <a:rPr lang="en-US" altLang="ja-JP" dirty="0" smtClean="0"/>
              <a:t>&lt;press&gt;</a:t>
            </a:r>
          </a:p>
          <a:p>
            <a:r>
              <a:rPr lang="en-US" altLang="ja-JP" dirty="0" smtClean="0"/>
              <a:t>Typing, instruction Blocks</a:t>
            </a:r>
          </a:p>
          <a:p>
            <a:endParaRPr lang="en-US" altLang="ja-JP" dirty="0" smtClean="0"/>
          </a:p>
          <a:p>
            <a:r>
              <a:rPr lang="en-US" altLang="ja-JP" dirty="0" smtClean="0"/>
              <a:t>&lt;press&gt;</a:t>
            </a:r>
          </a:p>
          <a:p>
            <a:r>
              <a:rPr lang="en-US" altLang="ja-JP" dirty="0" smtClean="0"/>
              <a:t>English, internationalization</a:t>
            </a:r>
          </a:p>
          <a:p>
            <a:endParaRPr lang="en-US" altLang="ja-JP" dirty="0" smtClean="0"/>
          </a:p>
          <a:p>
            <a:r>
              <a:rPr lang="en-US" altLang="ja-JP" dirty="0" smtClean="0"/>
              <a:t>&lt;press&gt;</a:t>
            </a:r>
          </a:p>
          <a:p>
            <a:r>
              <a:rPr lang="en-US" altLang="ja-JP" dirty="0" smtClean="0"/>
              <a:t>Ruby syntax,</a:t>
            </a:r>
            <a:r>
              <a:rPr lang="en-US" altLang="ja-JP" baseline="0" dirty="0" smtClean="0"/>
              <a:t> combination of blocks</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I’m Kody, Kouji Takao, one of the</a:t>
            </a:r>
            <a:r>
              <a:rPr lang="en-US" altLang="ja-JP" baseline="0" dirty="0" smtClean="0"/>
              <a:t> </a:t>
            </a:r>
            <a:r>
              <a:rPr lang="en-US" altLang="ja-JP" dirty="0" smtClean="0"/>
              <a:t>CRuby commiters, and a </a:t>
            </a:r>
            <a:r>
              <a:rPr lang="en-US" altLang="ja-JP" dirty="0"/>
              <a:t>leader of the Ruby Programming </a:t>
            </a:r>
            <a:r>
              <a:rPr lang="en-US" altLang="ja-JP" dirty="0" smtClean="0"/>
              <a:t>Shounendan.</a:t>
            </a:r>
          </a:p>
          <a:p>
            <a:endParaRPr lang="en-US" altLang="ja-JP" dirty="0" smtClean="0"/>
          </a:p>
          <a:p>
            <a:r>
              <a:rPr lang="en-US" altLang="ja-JP" dirty="0" smtClean="0"/>
              <a:t>Shounendan is a Japanese</a:t>
            </a:r>
            <a:r>
              <a:rPr lang="en-US" altLang="ja-JP" baseline="0" dirty="0" smtClean="0"/>
              <a:t> word.  “Shounen” means boys and girls, “Dan” means an organization, so “Ruby Programming Shounendan” means a boys and girls organization for leaning Ruby 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So, we have developed </a:t>
            </a:r>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Right now, I </a:t>
            </a:r>
            <a:r>
              <a:rPr lang="en-US" altLang="ja-JP" dirty="0"/>
              <a:t>will show </a:t>
            </a:r>
            <a:r>
              <a:rPr lang="en-US" altLang="ja-JP" dirty="0" smtClean="0"/>
              <a:t>what is Smalruby.</a:t>
            </a:r>
          </a:p>
          <a:p>
            <a:endParaRPr lang="en-US" altLang="ja-JP" dirty="0"/>
          </a:p>
          <a:p>
            <a:r>
              <a:rPr lang="en-US" altLang="ja-JP" dirty="0"/>
              <a:t>(Highlight a character, then press the Enter button, </a:t>
            </a:r>
            <a:r>
              <a:rPr lang="en-US" altLang="ja-JP" dirty="0" smtClean="0"/>
              <a:t>“Ruby” </a:t>
            </a:r>
            <a:r>
              <a:rPr lang="en-US" altLang="ja-JP" dirty="0"/>
              <a:t>button to place the instruction block, run the ruby in the background, the character will move.) </a:t>
            </a:r>
          </a:p>
          <a:p>
            <a:endParaRPr lang="en-US" altLang="ja-JP" dirty="0"/>
          </a:p>
          <a:p>
            <a:r>
              <a:rPr lang="en-US" altLang="ja-JP" dirty="0"/>
              <a:t>This is </a:t>
            </a:r>
            <a:r>
              <a:rPr lang="en-US" altLang="ja-JP" dirty="0" smtClean="0"/>
              <a:t>Smalruby.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Just like Scratch, Smalruby makes use of instructional blocks.  By making use of characters and "stages", these blocks are very "easy to run".</a:t>
            </a:r>
          </a:p>
          <a:p>
            <a:pPr rtl="0"/>
            <a:endParaRPr kumimoji="1" lang="en-US" altLang="ja-JP" sz="1800" b="0" i="0" u="none" strike="noStrike" kern="1200" dirty="0" smtClean="0">
              <a:solidFill>
                <a:schemeClr val="tx1"/>
              </a:solidFill>
              <a:effectLst/>
              <a:latin typeface="+mn-lt"/>
              <a:ea typeface="+mn-ea"/>
              <a:cs typeface="+mn-cs"/>
            </a:endParaRPr>
          </a:p>
          <a:p>
            <a:pPr rtl="0"/>
            <a:r>
              <a:rPr kumimoji="1" lang="en-US" altLang="ja-JP" sz="1800" b="0" i="0" u="none" strike="noStrike" kern="1200" dirty="0" smtClean="0">
                <a:solidFill>
                  <a:schemeClr val="tx1"/>
                </a:solidFill>
                <a:effectLst/>
                <a:latin typeface="+mn-lt"/>
                <a:ea typeface="+mn-ea"/>
                <a:cs typeface="+mn-cs"/>
              </a:rPr>
              <a:t>Things like creating, updating and loading a file are very simple!</a:t>
            </a:r>
            <a:endParaRPr lang="en-US" altLang="ja-JP" b="0" dirty="0" smtClean="0">
              <a:effectLst/>
            </a:endParaRPr>
          </a:p>
          <a:p>
            <a:r>
              <a:rPr lang="en-US" altLang="ja-JP" b="0" dirty="0" smtClean="0">
                <a:effectLst/>
              </a:rPr>
              <a:t/>
            </a:r>
            <a:br>
              <a:rPr lang="en-US" altLang="ja-JP" b="0" dirty="0" smtClean="0">
                <a:effectLst/>
              </a:rPr>
            </a:b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71619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can convert </a:t>
            </a:r>
            <a:r>
              <a:rPr lang="en-US" altLang="ja-JP" baseline="0" dirty="0" smtClean="0"/>
              <a:t>instruction blocks to Ruby code.</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Smalruby is also able to transform Ruby code to Instruction blocks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This 2 way communication is an interesting add for a visual programming editor.  I believe this is a very special feature, and it was implemented because of some interesting experiences that we’ve had.</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While I was teaching programming for kids using an earlier version of Smalruby, a very interesting situation constantly happened.</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Some kids would want to take the programming experience one step further, they wanted to implement more features to their programs. Create programs like … how to find a prime number! Or making a new programming language ( Was that “</a:t>
            </a:r>
            <a:r>
              <a:rPr kumimoji="1" lang="en-US" altLang="ja-JP" sz="1800" b="0" i="0" u="none" strike="noStrike" kern="1200" dirty="0" err="1" smtClean="0">
                <a:solidFill>
                  <a:schemeClr val="tx1"/>
                </a:solidFill>
                <a:effectLst/>
                <a:latin typeface="+mn-lt"/>
                <a:ea typeface="+mn-ea"/>
                <a:cs typeface="+mn-cs"/>
              </a:rPr>
              <a:t>matz</a:t>
            </a:r>
            <a:r>
              <a:rPr kumimoji="1" lang="en-US" altLang="ja-JP" sz="1800" b="0" i="0" u="none" strike="noStrike" kern="1200" dirty="0" smtClean="0">
                <a:solidFill>
                  <a:schemeClr val="tx1"/>
                </a:solidFill>
                <a:effectLst/>
                <a:latin typeface="+mn-lt"/>
                <a:ea typeface="+mn-ea"/>
                <a:cs typeface="+mn-cs"/>
              </a:rPr>
              <a:t>” kid ? </a:t>
            </a:r>
            <a:r>
              <a:rPr kumimoji="1" lang="en-US" altLang="ja-JP" sz="1800" b="0" i="0" u="none" strike="noStrike" kern="1200" dirty="0" err="1" smtClean="0">
                <a:solidFill>
                  <a:schemeClr val="tx1"/>
                </a:solidFill>
                <a:effectLst/>
                <a:latin typeface="+mn-lt"/>
                <a:ea typeface="+mn-ea"/>
                <a:cs typeface="+mn-cs"/>
              </a:rPr>
              <a:t>haha</a:t>
            </a:r>
            <a:r>
              <a:rPr kumimoji="1" lang="en-US" altLang="ja-JP" sz="1800" b="0" i="0" u="none" strike="noStrike" kern="1200" dirty="0" smtClean="0">
                <a:solidFill>
                  <a:schemeClr val="tx1"/>
                </a:solidFill>
                <a:effectLst/>
                <a:latin typeface="+mn-lt"/>
                <a:ea typeface="+mn-ea"/>
                <a:cs typeface="+mn-cs"/>
              </a:rPr>
              <a: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instruction blocks were not enough and they wanted more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r>
              <a:rPr kumimoji="1" lang="en-US" altLang="ja-JP" sz="1800" b="0" i="0" u="none" strike="noStrike" kern="1200" dirty="0" smtClean="0">
                <a:solidFill>
                  <a:schemeClr val="tx1"/>
                </a:solidFill>
                <a:effectLst/>
                <a:latin typeface="+mn-lt"/>
                <a:ea typeface="+mn-ea"/>
                <a:cs typeface="+mn-cs"/>
              </a:rPr>
              <a:t>They wanted to enter the code directly ! </a:t>
            </a: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r>
              <a:rPr kumimoji="1" lang="en-US" altLang="ja-JP" sz="1800" b="0" i="0" u="none" strike="noStrike" kern="1200" dirty="0" smtClean="0">
                <a:solidFill>
                  <a:schemeClr val="tx1"/>
                </a:solidFill>
                <a:effectLst/>
                <a:latin typeface="+mn-lt"/>
                <a:ea typeface="+mn-ea"/>
                <a:cs typeface="+mn-cs"/>
              </a:rPr>
              <a:t>Because of that, I realized that kids wished to code.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 I thought that by making Smalruby able to make use of both code and instruction blocks while linking the information, would be a great add for these kids experience by allowing them to transition more naturally to “hard coding” in their own pace and slowly get introduced to the ruby syntax and standard library.</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1006945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このように、プログラミングのスキルはこれからの社会を生きていくうえで必要不可欠なものになっていくと思われます。ですが、私たちは、たとえそうでなくても、プログラミングには学ぶだけの価値があると考えています。</a:t>
            </a:r>
            <a:endParaRPr kumimoji="1" lang="en-US" altLang="ja-JP" dirty="0" smtClean="0"/>
          </a:p>
          <a:p>
            <a:endParaRPr kumimoji="1" lang="en-US" altLang="ja-JP" dirty="0" smtClean="0"/>
          </a:p>
          <a:p>
            <a:r>
              <a:rPr kumimoji="1" lang="ja-JP" altLang="en-US" dirty="0" smtClean="0"/>
              <a:t>それがなぜかというと、プログラミングという行為自体が非常に楽しいものだからです。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490507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プログラミングやシステム開発に関する古典として知られている</a:t>
            </a:r>
            <a:r>
              <a:rPr kumimoji="1" lang="en-US" altLang="ja-JP" dirty="0" smtClean="0"/>
              <a:t>『</a:t>
            </a:r>
            <a:r>
              <a:rPr kumimoji="1" lang="ja-JP" altLang="en-US" dirty="0" smtClean="0"/>
              <a:t>人月の神話</a:t>
            </a:r>
            <a:r>
              <a:rPr kumimoji="1" lang="en-US" altLang="ja-JP" dirty="0" smtClean="0"/>
              <a:t>』</a:t>
            </a:r>
            <a:r>
              <a:rPr kumimoji="1" lang="ja-JP" altLang="en-US" dirty="0" smtClean="0"/>
              <a:t>では、プログラミングの本質的な楽しさとしてここにある</a:t>
            </a:r>
            <a:r>
              <a:rPr kumimoji="1" lang="en-US" altLang="ja-JP" dirty="0" smtClean="0"/>
              <a:t>5</a:t>
            </a:r>
            <a:r>
              <a:rPr kumimoji="1" lang="ja-JP" altLang="en-US" dirty="0" smtClean="0"/>
              <a:t>つがあげられています。</a:t>
            </a:r>
            <a:endParaRPr kumimoji="1" lang="en-US" altLang="ja-JP" dirty="0" smtClean="0"/>
          </a:p>
          <a:p>
            <a:endParaRPr kumimoji="1" lang="en-US" altLang="ja-JP" dirty="0" smtClean="0"/>
          </a:p>
          <a:p>
            <a:r>
              <a:rPr kumimoji="1" lang="ja-JP" altLang="en-US" dirty="0" smtClean="0"/>
              <a:t>物理的な制約をほとんど受けずに、自分が作りたいようにプログラムを作ることができるのは本当に楽しい経験です。</a:t>
            </a:r>
            <a:endParaRPr kumimoji="1" lang="en-US" altLang="ja-JP" dirty="0" smtClean="0"/>
          </a:p>
          <a:p>
            <a:endParaRPr kumimoji="1" lang="en-US" altLang="ja-JP" dirty="0" smtClean="0"/>
          </a:p>
          <a:p>
            <a:r>
              <a:rPr kumimoji="1" lang="ja-JP" altLang="en-US" dirty="0" smtClean="0"/>
              <a:t>また、プログラムは現実世界に実際に影響を及ぼすもので、それが自分やほかのだれかの役に立てばとてもうれしくなります。とはいうものの、仮に何の役にも立たなかったとしても、自分で作ったものが実際に動いて何らかの結果を返す、ただそれだけのことで、実際にやってみると、とても面白かったりします。</a:t>
            </a:r>
            <a:endParaRPr kumimoji="1" lang="en-US" altLang="ja-JP" dirty="0" smtClean="0"/>
          </a:p>
          <a:p>
            <a:endParaRPr kumimoji="1" lang="en-US" altLang="ja-JP" dirty="0" smtClean="0"/>
          </a:p>
          <a:p>
            <a:r>
              <a:rPr kumimoji="1" lang="ja-JP" altLang="en-US" dirty="0" smtClean="0"/>
              <a:t>次に、複雑なパズルという側面ですが、これは特にプログラムの不具合をあぶりだすためのデバッグ作業において強く実感します。このデバッグ作業では、時におおきく精神を乱されることになりますが、問題が解決したときの爽快感や満足感は格別なものです。</a:t>
            </a:r>
            <a:endParaRPr kumimoji="1" lang="en-US" altLang="ja-JP" dirty="0" smtClean="0"/>
          </a:p>
          <a:p>
            <a:endParaRPr kumimoji="1" lang="en-US" altLang="ja-JP" dirty="0" smtClean="0"/>
          </a:p>
          <a:p>
            <a:r>
              <a:rPr kumimoji="1" lang="ja-JP" altLang="en-US" dirty="0" smtClean="0"/>
              <a:t>加えて、プログラムはコピーが可能なので、新しく何かのプログラムを作る必要があるときは、多くの場合、新しい問題に挑戦するときです。それは苦しいこともありますが、同時に多くのことを学べます。</a:t>
            </a:r>
            <a:endParaRPr kumimoji="1" lang="en-US" altLang="ja-JP" dirty="0" smtClean="0"/>
          </a:p>
          <a:p>
            <a:endParaRPr kumimoji="1" lang="en-US" altLang="ja-JP" dirty="0" smtClean="0"/>
          </a:p>
          <a:p>
            <a:r>
              <a:rPr kumimoji="1" lang="ja-JP" altLang="en-US" dirty="0" smtClean="0"/>
              <a:t>このように、プログラミングはそれ自体がとてもおもしろいものなのです。</a:t>
            </a:r>
            <a:endParaRPr kumimoji="1" lang="en-US" altLang="ja-JP" dirty="0" smtClean="0"/>
          </a:p>
          <a:p>
            <a:r>
              <a:rPr kumimoji="1" lang="ja-JP" altLang="en-US" dirty="0" smtClean="0"/>
              <a:t>そのため、たとえば高校野球のように、最終的には直接仕事に結びつかなかったとしても、青春をかけるだけの価値がプログラミングにはあると、私たちは思っています。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75346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Once these kids have learned the fundamentals of programming using instruction blocks.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I plan to introduce them as soon as possible to coding and also helping them with handy programmer things.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Like picking an Editor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Six (6) years ago,</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Okay,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now that we have Smalruby, I believe I’ll have an easier for teaching them the coding fundamentals.</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Even though they were not IT engineers, they thought it was easy to perform while using Smalruby.  Learning the software and later, converting this knowledge into educational material seemed to be nice and easy.</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567846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Surprisingly, </a:t>
            </a:r>
          </a:p>
          <a:p>
            <a:endParaRPr lang="en-US" altLang="ja-JP" dirty="0" smtClean="0"/>
          </a:p>
          <a:p>
            <a:r>
              <a:rPr lang="en-US" altLang="ja-JP" dirty="0" smtClean="0"/>
              <a:t>&lt;press&gt;</a:t>
            </a:r>
          </a:p>
          <a:p>
            <a:r>
              <a:rPr lang="en-US" altLang="ja-JP" dirty="0" smtClean="0"/>
              <a:t>they required no additional instructors</a:t>
            </a:r>
            <a:r>
              <a:rPr lang="en-US" altLang="ja-JP" baseline="0" dirty="0" smtClean="0"/>
              <a:t> </a:t>
            </a:r>
          </a:p>
          <a:p>
            <a:endParaRPr lang="en-US" altLang="ja-JP" baseline="0" dirty="0" smtClean="0"/>
          </a:p>
          <a:p>
            <a:r>
              <a:rPr lang="en-US" altLang="ja-JP" baseline="0" dirty="0" smtClean="0"/>
              <a:t>&lt;press&gt;</a:t>
            </a:r>
          </a:p>
          <a:p>
            <a:endParaRPr lang="en-US" altLang="ja-JP" baseline="0" dirty="0" smtClean="0"/>
          </a:p>
          <a:p>
            <a:r>
              <a:rPr lang="en-US" altLang="ja-JP" baseline="0" dirty="0" smtClean="0"/>
              <a:t>and the experiment was a huge success.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129723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Based on these result, the Matsue government decided to implement computer classes using Smalruby by April two thousand sixteen (2016).</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Right now, there are about six thousand (6,000) junior high students, municipal students cover around five thousand five handled (5,500) students… that means ninety one (91) % of the junior high school students will have Ruby classes pretty soon!  That’s a lot of people, right? </a:t>
            </a:r>
            <a:r>
              <a:rPr lang="en-US" altLang="ja-JP" baseline="0" dirty="0" smtClean="0">
                <a:sym typeface="Wingdings" panose="05000000000000000000" pitchFamily="2" charset="2"/>
              </a:rPr>
              <a:t></a:t>
            </a:r>
            <a:endParaRPr kumimoji="1" lang="en-US" altLang="ja-JP" dirty="0" smtClean="0"/>
          </a:p>
          <a:p>
            <a:endParaRPr kumimoji="1" lang="en-US" altLang="ja-JP" dirty="0" smtClean="0"/>
          </a:p>
          <a:p>
            <a:r>
              <a:rPr kumimoji="1" lang="en-US" altLang="ja-JP" dirty="0" smtClean="0"/>
              <a:t>Matsue is just a start!  Learning Ruby</a:t>
            </a:r>
            <a:r>
              <a:rPr kumimoji="1" lang="en-US" altLang="ja-JP" baseline="0" dirty="0" smtClean="0"/>
              <a:t> through compulsory education should take over the world!</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sym typeface="Wingdings" panose="05000000000000000000" pitchFamily="2" charset="2"/>
              </a:rPr>
              <a:t>Matsue is really, really the Ruby City, right? </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992512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Another topic.</a:t>
            </a:r>
          </a:p>
          <a:p>
            <a:endParaRPr lang="en-US" altLang="ja-JP" dirty="0" smtClean="0"/>
          </a:p>
          <a:p>
            <a:r>
              <a:rPr lang="en-US" altLang="ja-JP" dirty="0" smtClean="0"/>
              <a:t>Smalruby is designed for students that are over eight (8) years</a:t>
            </a:r>
            <a:r>
              <a:rPr lang="en-US" altLang="ja-JP" baseline="0" dirty="0" smtClean="0"/>
              <a:t> old.  With that in mind, combined with my passion of preparing these “future programmers”, I’ve decided to create the </a:t>
            </a:r>
            <a:r>
              <a:rPr lang="en-US" altLang="ja-JP" dirty="0" smtClean="0"/>
              <a:t>Ruby Programming Shounendan.</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Ruby Programming Shounendan is an NPO for kids, that has been working under the banner of</a:t>
            </a:r>
            <a:r>
              <a:rPr kumimoji="1" lang="en-US" altLang="ja-JP" dirty="0"/>
              <a:t>:</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“Promoting the joy of programming to many kids. “ and</a:t>
            </a:r>
          </a:p>
          <a:p>
            <a:endParaRPr lang="en-US" altLang="ja-JP" dirty="0" smtClean="0"/>
          </a:p>
          <a:p>
            <a:r>
              <a:rPr lang="en-US" altLang="ja-JP" dirty="0" smtClean="0"/>
              <a:t>&lt;press&gt;</a:t>
            </a:r>
          </a:p>
          <a:p>
            <a:r>
              <a:rPr lang="en-US" altLang="ja-JP" dirty="0" smtClean="0"/>
              <a:t>“Building internet safety awareness</a:t>
            </a:r>
            <a:r>
              <a:rPr lang="en-US" altLang="ja-JP" baseline="0" dirty="0" smtClean="0"/>
              <a:t> for kids through </a:t>
            </a:r>
            <a:r>
              <a:rPr lang="en-US" altLang="ja-JP" dirty="0" smtClean="0"/>
              <a:t>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最後に、わたしたちの活動を紹介したいと思います。</a:t>
            </a:r>
            <a:endParaRPr lang="en-US" altLang="ja-JP" dirty="0" smtClean="0"/>
          </a:p>
          <a:p>
            <a:endParaRPr lang="en-US" altLang="ja-JP" dirty="0" smtClean="0"/>
          </a:p>
          <a:p>
            <a:r>
              <a:rPr lang="ja-JP" altLang="en-US" dirty="0" smtClean="0"/>
              <a:t>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r>
              <a:rPr lang="ja-JP" altLang="en-US" dirty="0" smtClean="0"/>
              <a:t>島根県では毎月第３日曜日を「しまね家庭の日」として、家庭における団らん、コミュニケーションの機会を増やし、温かな家庭づくりを推進しています。中学校の部活なども休みになります。そこで、わたしたちは、このしまね家庭の日に、小学校３年生から</a:t>
            </a:r>
            <a:r>
              <a:rPr lang="en-US" altLang="ja-JP" dirty="0" smtClean="0"/>
              <a:t>6</a:t>
            </a:r>
            <a:r>
              <a:rPr lang="ja-JP" altLang="en-US" dirty="0" smtClean="0"/>
              <a:t>年生のお子さんを持つご家族を対象に、家族みんなでプログラミングを体験するというイベントを開催しています。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現在は、スモウルビーを使ったプログラミング体験のみを行っていますが、将来的には、インターネット安全教室のような情報リテラシー教育もあわせて実施したいと考えています。</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このイベントは今年の</a:t>
            </a:r>
            <a:r>
              <a:rPr lang="en-US" altLang="ja-JP" dirty="0" smtClean="0"/>
              <a:t>5</a:t>
            </a:r>
            <a:r>
              <a:rPr lang="ja-JP" altLang="en-US" dirty="0" smtClean="0"/>
              <a:t>月から毎月開催していて、</a:t>
            </a:r>
            <a:r>
              <a:rPr lang="en-US" altLang="ja-JP" dirty="0" smtClean="0"/>
              <a:t>10</a:t>
            </a:r>
            <a:r>
              <a:rPr lang="ja-JP" altLang="en-US" dirty="0" smtClean="0"/>
              <a:t>月時点で合計</a:t>
            </a:r>
            <a:r>
              <a:rPr lang="en-US" altLang="ja-JP" dirty="0" smtClean="0"/>
              <a:t>27</a:t>
            </a:r>
            <a:r>
              <a:rPr lang="ja-JP" altLang="en-US" dirty="0" smtClean="0"/>
              <a:t>家族、</a:t>
            </a:r>
            <a:r>
              <a:rPr lang="en-US" altLang="ja-JP" dirty="0" smtClean="0"/>
              <a:t>76</a:t>
            </a:r>
            <a:r>
              <a:rPr lang="ja-JP" altLang="en-US" dirty="0" smtClean="0"/>
              <a:t>人の方々に参加していただきました。イベント会場は松江市内の公民館を順番にまわっていて、</a:t>
            </a:r>
            <a:r>
              <a:rPr lang="en-US" altLang="ja-JP" dirty="0" smtClean="0"/>
              <a:t>3</a:t>
            </a:r>
            <a:r>
              <a:rPr lang="ja-JP" altLang="en-US" dirty="0" smtClean="0"/>
              <a:t>年かけて、松江市内のすべての地域でイベントを開催することを目指しています。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この画像は公民館の所在地を表しており、ここをすべて回る予定です。ちなみに、画像の番号は本イベントとは関係ありません。</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521210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それではイベントの様子を簡単に紹介したいと思います。</a:t>
            </a:r>
            <a:endParaRPr kumimoji="1" lang="en-US" altLang="ja-JP" dirty="0" smtClean="0"/>
          </a:p>
          <a:p>
            <a:endParaRPr kumimoji="1" lang="en-US" altLang="ja-JP" dirty="0" smtClean="0"/>
          </a:p>
          <a:p>
            <a:r>
              <a:rPr kumimoji="1" lang="ja-JP" altLang="en-US" dirty="0" smtClean="0"/>
              <a:t>一日体験では、かんたんな追いかけっこのゲームをテキストにそって作ってもらいます。この写真は子どもたちに前に集まってもらって、プログラムの作り方の説明をしているところです。あえて前に集まってもらっているのは気分転換もかね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 started to teach Ruby programming for junior high school students. </a:t>
            </a:r>
            <a:r>
              <a:rPr lang="ja-JP" altLang="en-US" baseline="0" dirty="0" smtClean="0"/>
              <a:t> </a:t>
            </a:r>
            <a:r>
              <a:rPr lang="en-US" altLang="ja-JP" baseline="0" dirty="0" smtClean="0"/>
              <a:t>In Japan, junior high school is for *three (3) years*.</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これは、別の日のイベントで、同じようにプログラムの作り方を説明している様子です。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3700508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ケーブルの接続もせっかくなので参加者の方にやっていただきます。この子が手に持っているのはラズベリーパイですね。</a:t>
            </a:r>
            <a:endParaRPr kumimoji="1" lang="en-US" altLang="ja-JP" dirty="0" smtClean="0"/>
          </a:p>
          <a:p>
            <a:endParaRPr kumimoji="1" lang="en-US" altLang="ja-JP" dirty="0" smtClean="0"/>
          </a:p>
          <a:p>
            <a:r>
              <a:rPr kumimoji="1" lang="ja-JP" altLang="en-US" dirty="0" smtClean="0"/>
              <a:t>わたしたちも</a:t>
            </a:r>
            <a:r>
              <a:rPr kumimoji="1" lang="en-US" altLang="ja-JP" dirty="0" smtClean="0"/>
              <a:t>PEG</a:t>
            </a:r>
            <a:r>
              <a:rPr kumimoji="1" lang="ja-JP" altLang="en-US" dirty="0" smtClean="0"/>
              <a:t>からラズベリーパイを提供していただいており、このようなイベントで活用しています。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グラムを作るときは、親子で相談しながら作ってもらっています。子供が悩んだり間違ったことをしているときに、お父さんお母さんはついつい口が出てしまいがちなのですが、そのせいで子どものやる気がなくなってしまうこともあるので、そこはぐっとこらえてできるだけ見守ってもらうようにお願い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2617908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場合によってはお子さんが親に教えている場面をみることもあります。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3628747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おもしろいプログラムを作っている子がいたら、こんな感じで集まってもらって、そのプログラムを紹介し、そのアイディアをもとにさらに自分のプログラムを改造してもらうことにしています。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これは違うイベントでプログラムを紹介している様子ですね。一日</a:t>
            </a:r>
            <a:r>
              <a:rPr kumimoji="1" lang="en-US" altLang="ja-JP" dirty="0" smtClean="0"/>
              <a:t>Ruby</a:t>
            </a:r>
            <a:r>
              <a:rPr kumimoji="1" lang="ja-JP" altLang="en-US" dirty="0" smtClean="0"/>
              <a:t>プログラミング体験はこんな感じで行っています。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smtClean="0"/>
              <a:t>10</a:t>
            </a:r>
            <a:r>
              <a:rPr kumimoji="1" lang="ja-JP" altLang="en-US" dirty="0" smtClean="0"/>
              <a:t>月から、毎月第</a:t>
            </a:r>
            <a:r>
              <a:rPr kumimoji="1" lang="en-US" altLang="ja-JP" dirty="0" smtClean="0"/>
              <a:t>4</a:t>
            </a:r>
            <a:r>
              <a:rPr kumimoji="1" lang="ja-JP" altLang="en-US" dirty="0" smtClean="0"/>
              <a:t>土曜日にコーダー道場松江を開催しています。</a:t>
            </a:r>
            <a:endParaRPr kumimoji="1" lang="en-US" altLang="ja-JP" dirty="0" smtClean="0"/>
          </a:p>
          <a:p>
            <a:endParaRPr kumimoji="1" lang="en-US" altLang="ja-JP" dirty="0" smtClean="0"/>
          </a:p>
          <a:p>
            <a:r>
              <a:rPr kumimoji="1" lang="ja-JP" altLang="en-US" dirty="0" smtClean="0"/>
              <a:t>コーダー道場松江は、プログラミングを体験した子どもたちがステップアップするための無料のプログラミング教室です。</a:t>
            </a:r>
            <a:endParaRPr kumimoji="1" lang="en-US" altLang="ja-JP" dirty="0" smtClean="0"/>
          </a:p>
          <a:p>
            <a:endParaRPr kumimoji="1" lang="en-US" altLang="ja-JP" dirty="0" smtClean="0"/>
          </a:p>
          <a:p>
            <a:r>
              <a:rPr kumimoji="1" lang="ja-JP" altLang="en-US" dirty="0" smtClean="0"/>
              <a:t>松江市では、</a:t>
            </a:r>
            <a:r>
              <a:rPr kumimoji="1" lang="en-US" altLang="ja-JP" i="1" dirty="0" smtClean="0"/>
              <a:t>6</a:t>
            </a:r>
            <a:r>
              <a:rPr kumimoji="1" lang="ja-JP" altLang="en-US" i="1" dirty="0" smtClean="0"/>
              <a:t>年前から市主催の中学生向けの</a:t>
            </a:r>
            <a:r>
              <a:rPr kumimoji="1" lang="en-US" altLang="ja-JP" i="0" dirty="0" smtClean="0"/>
              <a:t>Ruby</a:t>
            </a:r>
            <a:r>
              <a:rPr kumimoji="1" lang="ja-JP" altLang="en-US" dirty="0" smtClean="0"/>
              <a:t>プログラミング教室が開催されており、また、わたしたちも</a:t>
            </a:r>
            <a:r>
              <a:rPr kumimoji="1" lang="en-US" altLang="ja-JP" dirty="0" smtClean="0"/>
              <a:t>1</a:t>
            </a:r>
            <a:r>
              <a:rPr kumimoji="1" lang="ja-JP" altLang="en-US" dirty="0" smtClean="0"/>
              <a:t>日</a:t>
            </a:r>
            <a:r>
              <a:rPr kumimoji="1" lang="en-US" altLang="ja-JP" dirty="0" smtClean="0"/>
              <a:t>Ruby</a:t>
            </a:r>
            <a:r>
              <a:rPr kumimoji="1" lang="ja-JP" altLang="en-US" dirty="0" smtClean="0"/>
              <a:t>プログラミング体験を開催していますが、いずれもプログラミングの導入のためのイベントで、小中学生が継続的にプログラミングを勉強するのをサポートする環境はありませんでした。</a:t>
            </a:r>
            <a:endParaRPr kumimoji="1" lang="en-US" altLang="ja-JP" dirty="0" smtClean="0"/>
          </a:p>
          <a:p>
            <a:endParaRPr kumimoji="1" lang="en-US" altLang="ja-JP" dirty="0" smtClean="0"/>
          </a:p>
          <a:p>
            <a:r>
              <a:rPr kumimoji="1" lang="ja-JP" altLang="en-US" dirty="0" smtClean="0"/>
              <a:t>そのため、私たちはそのような場として、コーダー道場松江を開催することにしました。</a:t>
            </a:r>
            <a:endParaRPr kumimoji="1" lang="en-US" altLang="ja-JP" dirty="0" smtClean="0"/>
          </a:p>
          <a:p>
            <a:endParaRPr kumimoji="1" lang="en-US" altLang="ja-JP" dirty="0" smtClean="0"/>
          </a:p>
          <a:p>
            <a:r>
              <a:rPr kumimoji="1" lang="ja-JP" altLang="en-US" dirty="0" smtClean="0"/>
              <a:t>コーダー道場は小中学生のためのオープンソース・プログラミング教室で、</a:t>
            </a:r>
            <a:r>
              <a:rPr kumimoji="1" lang="en-US" altLang="ja-JP" dirty="0" smtClean="0"/>
              <a:t>2011</a:t>
            </a:r>
            <a:r>
              <a:rPr kumimoji="1" lang="ja-JP" altLang="en-US" dirty="0" smtClean="0"/>
              <a:t>年にアイルランドで始まりました。</a:t>
            </a:r>
            <a:endParaRPr kumimoji="1" lang="en-US" altLang="ja-JP" dirty="0" smtClean="0"/>
          </a:p>
          <a:p>
            <a:endParaRPr kumimoji="1" lang="en-US" altLang="ja-JP" dirty="0" smtClean="0"/>
          </a:p>
          <a:p>
            <a:r>
              <a:rPr kumimoji="1" lang="ja-JP" altLang="en-US" dirty="0" smtClean="0"/>
              <a:t>ここでいうオープンソースとは、コーダー道場を運営する上でのガイドラインやノウハウ、教材が公開・共有されており、コーダー道場をはじめたいと思った人はだれでもイベントを開催することができるという意味です。</a:t>
            </a:r>
            <a:endParaRPr kumimoji="1" lang="en-US" altLang="ja-JP" dirty="0" smtClean="0"/>
          </a:p>
          <a:p>
            <a:endParaRPr kumimoji="1" lang="en-US" altLang="ja-JP" dirty="0" smtClean="0"/>
          </a:p>
          <a:p>
            <a:r>
              <a:rPr kumimoji="1" lang="en-US" altLang="ja-JP" dirty="0" smtClean="0"/>
              <a:t>2014</a:t>
            </a:r>
            <a:r>
              <a:rPr kumimoji="1" lang="ja-JP" altLang="en-US" dirty="0" smtClean="0"/>
              <a:t>年</a:t>
            </a:r>
            <a:r>
              <a:rPr kumimoji="1" lang="en-US" altLang="ja-JP" dirty="0" smtClean="0"/>
              <a:t>9</a:t>
            </a:r>
            <a:r>
              <a:rPr kumimoji="1" lang="ja-JP" altLang="en-US" dirty="0" smtClean="0"/>
              <a:t>月時点で、</a:t>
            </a:r>
            <a:r>
              <a:rPr kumimoji="1" lang="en-US" altLang="ja-JP" dirty="0" smtClean="0"/>
              <a:t>51</a:t>
            </a:r>
            <a:r>
              <a:rPr kumimoji="1" lang="ja-JP" altLang="en-US" dirty="0" smtClean="0"/>
              <a:t>カ国</a:t>
            </a:r>
            <a:r>
              <a:rPr kumimoji="1" lang="en-US" altLang="ja-JP" dirty="0" smtClean="0"/>
              <a:t>526</a:t>
            </a:r>
            <a:r>
              <a:rPr kumimoji="1" lang="ja-JP" altLang="en-US" dirty="0" smtClean="0"/>
              <a:t>ヶ所、日本だけでも</a:t>
            </a:r>
            <a:r>
              <a:rPr kumimoji="1" lang="en-US" altLang="ja-JP" dirty="0" smtClean="0"/>
              <a:t>22</a:t>
            </a:r>
            <a:r>
              <a:rPr kumimoji="1" lang="ja-JP" altLang="en-US" dirty="0" smtClean="0"/>
              <a:t>カ所で開催されています。</a:t>
            </a:r>
            <a:endParaRPr kumimoji="1" lang="en-US" altLang="ja-JP" dirty="0" smtClean="0"/>
          </a:p>
          <a:p>
            <a:endParaRPr kumimoji="1" lang="en-US" altLang="ja-JP" dirty="0" smtClean="0"/>
          </a:p>
          <a:p>
            <a:r>
              <a:rPr kumimoji="1" lang="ja-JP" altLang="en-US" dirty="0" smtClean="0"/>
              <a:t>コーダー道場では、子ども自身がやりたいことをサポートするためにメンターが存在し、メンターは子どもとマンツーマンで対応することを原則としています。</a:t>
            </a:r>
            <a:endParaRPr kumimoji="1" lang="en-US" altLang="ja-JP" dirty="0" smtClean="0"/>
          </a:p>
          <a:p>
            <a:endParaRPr kumimoji="1" lang="en-US" altLang="ja-JP" dirty="0" smtClean="0"/>
          </a:p>
          <a:p>
            <a:r>
              <a:rPr kumimoji="1" lang="ja-JP" altLang="en-US" dirty="0" smtClean="0"/>
              <a:t>現状、コーダー道場松江では、参加を希望する子どもの数が多く、子どもの数に対してメンターが十分に集まっていない状況ですが、最終的には子ども</a:t>
            </a:r>
            <a:r>
              <a:rPr kumimoji="1" lang="en-US" altLang="ja-JP" dirty="0" smtClean="0"/>
              <a:t>2,3</a:t>
            </a:r>
            <a:r>
              <a:rPr kumimoji="1" lang="ja-JP" altLang="en-US" dirty="0" smtClean="0"/>
              <a:t>人に対してメンターが</a:t>
            </a:r>
            <a:r>
              <a:rPr kumimoji="1" lang="en-US" altLang="ja-JP" dirty="0" smtClean="0"/>
              <a:t>1</a:t>
            </a:r>
            <a:r>
              <a:rPr kumimoji="1" lang="ja-JP" altLang="en-US" dirty="0" smtClean="0"/>
              <a:t>人つく形にしたいと考えています。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将来的には、プログラミング少年団の取り組みを日本全国に拡げ、野球</a:t>
            </a:r>
            <a:r>
              <a:rPr lang="ja-JP" altLang="en-US" dirty="0"/>
              <a:t>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47</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Conclusion,</a:t>
            </a:r>
            <a:r>
              <a:rPr lang="en-US" altLang="ja-JP" baseline="0" dirty="0" smtClean="0"/>
              <a:t> i</a:t>
            </a:r>
            <a:r>
              <a:rPr lang="en-US" altLang="ja-JP" dirty="0" smtClean="0"/>
              <a:t>n </a:t>
            </a:r>
            <a:r>
              <a:rPr lang="en-US" altLang="ja-JP" dirty="0"/>
              <a:t>this presentation, </a:t>
            </a:r>
          </a:p>
          <a:p>
            <a:endParaRPr lang="en-US" altLang="ja-JP" dirty="0" smtClean="0"/>
          </a:p>
          <a:p>
            <a:r>
              <a:rPr lang="en-US" altLang="ja-JP" dirty="0" smtClean="0"/>
              <a:t>  &lt;press&gt;</a:t>
            </a:r>
            <a:endParaRPr lang="en-US" altLang="ja-JP" dirty="0"/>
          </a:p>
          <a:p>
            <a:r>
              <a:rPr lang="en-US" altLang="ja-JP" dirty="0"/>
              <a:t>  * </a:t>
            </a:r>
            <a:r>
              <a:rPr lang="en-US" altLang="ja-JP" dirty="0" smtClean="0"/>
              <a:t>I started to</a:t>
            </a:r>
            <a:r>
              <a:rPr lang="en-US" altLang="ja-JP" baseline="0" dirty="0" smtClean="0"/>
              <a:t> teach junior high school students Ruby. </a:t>
            </a:r>
            <a:r>
              <a:rPr lang="en-US" altLang="ja-JP" dirty="0" smtClean="0"/>
              <a:t>My motivation</a:t>
            </a:r>
            <a:r>
              <a:rPr lang="en-US" altLang="ja-JP" baseline="0" dirty="0" smtClean="0"/>
              <a:t>s were Ruby City MATSUE Project and to teach my son Ruby.</a:t>
            </a:r>
            <a:r>
              <a:rPr lang="en-US" altLang="ja-JP" dirty="0" smtClean="0"/>
              <a:t> </a:t>
            </a:r>
            <a:endParaRPr lang="en-US" altLang="ja-JP" dirty="0"/>
          </a:p>
          <a:p>
            <a:endParaRPr lang="en-US" altLang="ja-JP" dirty="0" smtClean="0"/>
          </a:p>
          <a:p>
            <a:r>
              <a:rPr lang="en-US" altLang="ja-JP" dirty="0" smtClean="0"/>
              <a:t>  &lt;press&gt;</a:t>
            </a:r>
          </a:p>
          <a:p>
            <a:r>
              <a:rPr lang="en-US" altLang="ja-JP" dirty="0"/>
              <a:t>  * </a:t>
            </a:r>
            <a:r>
              <a:rPr lang="en-US" altLang="ja-JP" dirty="0" smtClean="0"/>
              <a:t>I</a:t>
            </a:r>
            <a:r>
              <a:rPr lang="en-US" altLang="ja-JP" baseline="0" dirty="0" smtClean="0"/>
              <a:t> have created </a:t>
            </a:r>
            <a:r>
              <a:rPr lang="en-US" altLang="ja-JP" dirty="0" smtClean="0"/>
              <a:t>Smalruby which is designed for over 8 years old</a:t>
            </a:r>
            <a:r>
              <a:rPr lang="en-US" altLang="ja-JP" baseline="0" dirty="0" smtClean="0"/>
              <a:t> and like Scratch.</a:t>
            </a:r>
            <a:endParaRPr lang="en-US" altLang="ja-JP" dirty="0" smtClean="0"/>
          </a:p>
          <a:p>
            <a:endParaRPr lang="en-US" altLang="ja-JP" dirty="0" smtClean="0"/>
          </a:p>
          <a:p>
            <a:r>
              <a:rPr lang="en-US" altLang="ja-JP" dirty="0" smtClean="0"/>
              <a:t>  &lt;press&gt;</a:t>
            </a:r>
          </a:p>
          <a:p>
            <a:r>
              <a:rPr lang="en-US" altLang="ja-JP" dirty="0"/>
              <a:t>  * </a:t>
            </a:r>
            <a:r>
              <a:rPr lang="en-US" altLang="ja-JP" dirty="0" smtClean="0"/>
              <a:t>I started the</a:t>
            </a:r>
            <a:r>
              <a:rPr lang="en-US" altLang="ja-JP" baseline="0" dirty="0" smtClean="0"/>
              <a:t> </a:t>
            </a:r>
            <a:r>
              <a:rPr lang="en-US" altLang="ja-JP" dirty="0" smtClean="0"/>
              <a:t>Ruby Programming</a:t>
            </a:r>
            <a:r>
              <a:rPr lang="en-US" altLang="ja-JP" baseline="0" dirty="0" smtClean="0"/>
              <a:t> Shounendan which is a learning Ruby organization for boys &amp; girls.</a:t>
            </a:r>
            <a:endParaRPr lang="en-US" altLang="ja-JP" dirty="0"/>
          </a:p>
          <a:p>
            <a:endParaRPr lang="en-US" altLang="ja-JP" dirty="0"/>
          </a:p>
          <a:p>
            <a:r>
              <a:rPr lang="en-US" altLang="ja-JP" dirty="0"/>
              <a:t>I explained</a:t>
            </a:r>
            <a:r>
              <a:rPr lang="en-US" altLang="ja-JP" dirty="0" smtClean="0"/>
              <a:t>.</a:t>
            </a:r>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48</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 believe that people should focus on creating tools to help everyone.</a:t>
            </a:r>
            <a:endParaRPr lang="en-US" altLang="ja-JP" b="0" dirty="0" smtClean="0">
              <a:effectLst/>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49</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motivations were </a:t>
            </a:r>
          </a:p>
          <a:p>
            <a:endParaRPr lang="en-US" altLang="ja-JP" baseline="0" dirty="0" smtClean="0"/>
          </a:p>
          <a:p>
            <a:r>
              <a:rPr lang="en-US" altLang="ja-JP" baseline="0" dirty="0" smtClean="0"/>
              <a:t>&lt;press&gt;</a:t>
            </a:r>
          </a:p>
          <a:p>
            <a:r>
              <a:rPr lang="en-US" altLang="ja-JP" baseline="0" dirty="0" smtClean="0"/>
              <a:t>the Ruby City MATSUE project and</a:t>
            </a:r>
          </a:p>
          <a:p>
            <a:endParaRPr lang="en-US" altLang="ja-JP" baseline="0" dirty="0" smtClean="0"/>
          </a:p>
          <a:p>
            <a:r>
              <a:rPr lang="en-US" altLang="ja-JP" baseline="0" dirty="0" smtClean="0"/>
              <a:t>&lt;press&gt;</a:t>
            </a:r>
          </a:p>
          <a:p>
            <a:r>
              <a:rPr lang="en-US" altLang="ja-JP" baseline="0" dirty="0" smtClean="0"/>
              <a:t>to teach my son Ruby.</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33312081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Constantly facing problems and looking for the answer that will solve them, is a very important aspect of our jobs.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50</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 sympathize with everyone here and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51</a:t>
            </a:fld>
            <a:endParaRPr kumimoji="1" lang="ja-JP" altLang="en-US"/>
          </a:p>
        </p:txBody>
      </p:sp>
    </p:spTree>
    <p:extLst>
      <p:ext uri="{BB962C8B-B14F-4D97-AF65-F5344CB8AC3E}">
        <p14:creationId xmlns:p14="http://schemas.microsoft.com/office/powerpoint/2010/main" val="707737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I’m glad that we are all somehow involved with open source software development.</a:t>
            </a:r>
            <a:endParaRPr lang="en-US" altLang="ja-JP" b="0" dirty="0" smtClean="0">
              <a:effectLst/>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52</a:t>
            </a:fld>
            <a:endParaRPr kumimoji="1" lang="ja-JP" altLang="en-US"/>
          </a:p>
        </p:txBody>
      </p:sp>
    </p:spTree>
    <p:extLst>
      <p:ext uri="{BB962C8B-B14F-4D97-AF65-F5344CB8AC3E}">
        <p14:creationId xmlns:p14="http://schemas.microsoft.com/office/powerpoint/2010/main" val="2674407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en-US" altLang="ja-JP" dirty="0" smtClean="0"/>
          </a:p>
          <a:p>
            <a:r>
              <a:rPr kumimoji="1" lang="ja-JP" altLang="en-US" dirty="0" smtClean="0"/>
              <a:t>これで、私たちのプレゼンをおわります。</a:t>
            </a:r>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53</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Thank</a:t>
            </a:r>
            <a:r>
              <a:rPr lang="en-US" altLang="ja-JP" baseline="0" dirty="0" smtClean="0"/>
              <a:t> you very much.</a:t>
            </a:r>
            <a:endParaRPr lang="en-US" altLang="ja-JP" dirty="0" smtClean="0"/>
          </a:p>
          <a:p>
            <a:endParaRPr lang="en-US" altLang="ja-JP" dirty="0" smtClean="0"/>
          </a:p>
          <a:p>
            <a:r>
              <a:rPr lang="en-US" altLang="ja-JP" dirty="0" smtClean="0"/>
              <a:t>Now, I should say that “Do you have any questions?”, but unfortunately I can</a:t>
            </a:r>
            <a:r>
              <a:rPr lang="en-US" altLang="ja-JP" baseline="0" dirty="0" smtClean="0"/>
              <a:t>’t answer right now, because of my English, listening is no good, speaking is so bad.</a:t>
            </a:r>
          </a:p>
          <a:p>
            <a:endParaRPr lang="en-US" altLang="ja-JP" baseline="0" dirty="0" smtClean="0"/>
          </a:p>
          <a:p>
            <a:r>
              <a:rPr lang="en-US" altLang="ja-JP" baseline="0" dirty="0" smtClean="0"/>
              <a:t>So if you have a question, you could talk one to one after this presentation, sorry.</a:t>
            </a:r>
            <a:endParaRPr lang="en-US" altLang="ja-JP" dirty="0" smtClean="0"/>
          </a:p>
          <a:p>
            <a:endParaRPr kumimoji="1" lang="en-US" altLang="ja-JP" dirty="0" smtClean="0"/>
          </a:p>
          <a:p>
            <a:r>
              <a:rPr kumimoji="1" lang="en-US" altLang="ja-JP" dirty="0" smtClean="0"/>
              <a:t>Thank you</a:t>
            </a:r>
            <a:r>
              <a:rPr kumimoji="1" lang="en-US" altLang="ja-JP" baseline="0" dirty="0" smtClean="0"/>
              <a:t> so much.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54</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55</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The Ruby City MATSUE Project</a:t>
            </a:r>
          </a:p>
          <a:p>
            <a:endParaRPr lang="en-US" altLang="ja-JP" baseline="0" dirty="0" smtClean="0"/>
          </a:p>
          <a:p>
            <a:r>
              <a:rPr lang="en-US" altLang="ja-JP" baseline="0" dirty="0" smtClean="0"/>
              <a:t>&lt;press&gt;</a:t>
            </a:r>
          </a:p>
          <a:p>
            <a:r>
              <a:rPr lang="en-US" altLang="ja-JP" baseline="0" dirty="0" smtClean="0"/>
              <a:t>was </a:t>
            </a:r>
            <a:r>
              <a:rPr kumimoji="1" lang="en-US" altLang="ja-JP" baseline="0" dirty="0" smtClean="0"/>
              <a:t>managed by the city government.</a:t>
            </a:r>
          </a:p>
          <a:p>
            <a:endParaRPr kumimoji="1" lang="en-US" altLang="ja-JP" baseline="0" dirty="0" smtClean="0"/>
          </a:p>
          <a:p>
            <a:r>
              <a:rPr kumimoji="1" lang="en-US" altLang="ja-JP" baseline="0" dirty="0" smtClean="0"/>
              <a:t>Matsue Mayer Masataka Matsura hoped to help Ruby community because Matz, who created Ruby, lives in Matsue, and Ruby generated new business,</a:t>
            </a:r>
          </a:p>
          <a:p>
            <a:endParaRPr kumimoji="1" lang="en-US" altLang="ja-JP" baseline="0" dirty="0" smtClean="0"/>
          </a:p>
          <a:p>
            <a:r>
              <a:rPr kumimoji="1" lang="en-US" altLang="ja-JP" baseline="0" dirty="0" smtClean="0"/>
              <a:t>&lt;press&gt;</a:t>
            </a:r>
          </a:p>
          <a:p>
            <a:r>
              <a:rPr kumimoji="1" lang="en-US" altLang="ja-JP" baseline="0" dirty="0" smtClean="0"/>
              <a:t>so the government decided to promote IT business using Matz and Ruby in Matsue!</a:t>
            </a:r>
          </a:p>
          <a:p>
            <a:endParaRPr kumimoji="1" lang="en-US" altLang="ja-JP" baseline="0" dirty="0" smtClean="0"/>
          </a:p>
          <a:p>
            <a:r>
              <a:rPr kumimoji="1" lang="en-US" altLang="ja-JP" baseline="0" dirty="0" smtClean="0"/>
              <a:t>Then the government started this project to help IT businesses.  Also, IT businesses require many IT engineers.</a:t>
            </a:r>
          </a:p>
          <a:p>
            <a:endParaRPr kumimoji="1" lang="en-US" altLang="ja-JP" sz="1200" b="0" i="0" kern="1200" baseline="0" dirty="0" smtClean="0">
              <a:solidFill>
                <a:schemeClr val="tx1"/>
              </a:solidFill>
              <a:effectLst/>
              <a:latin typeface="+mn-lt"/>
              <a:ea typeface="+mn-ea"/>
              <a:cs typeface="+mn-cs"/>
            </a:endParaRPr>
          </a:p>
          <a:p>
            <a:r>
              <a:rPr kumimoji="1" lang="en-US" altLang="ja-JP" sz="1200" b="0" i="0" kern="1200" baseline="0" dirty="0" smtClean="0">
                <a:solidFill>
                  <a:schemeClr val="tx1"/>
                </a:solidFill>
                <a:effectLst/>
                <a:latin typeface="+mn-lt"/>
                <a:ea typeface="+mn-ea"/>
                <a:cs typeface="+mn-cs"/>
              </a:rPr>
              <a:t>&lt;press&gt;</a:t>
            </a:r>
          </a:p>
          <a:p>
            <a:r>
              <a:rPr kumimoji="1" lang="en-US" altLang="ja-JP" sz="1200" b="0" i="0" kern="1200" dirty="0" smtClean="0">
                <a:solidFill>
                  <a:schemeClr val="tx1"/>
                </a:solidFill>
                <a:effectLst/>
                <a:latin typeface="+mn-lt"/>
                <a:ea typeface="+mn-ea"/>
                <a:cs typeface="+mn-cs"/>
              </a:rPr>
              <a:t>So one purpose of the project was to increase the number of Rubyists</a:t>
            </a:r>
            <a:r>
              <a:rPr kumimoji="1" lang="en-US" altLang="ja-JP" sz="1200" b="0" i="0" kern="1200" baseline="0" dirty="0" smtClean="0">
                <a:solidFill>
                  <a:schemeClr val="tx1"/>
                </a:solidFill>
                <a:effectLst/>
                <a:latin typeface="+mn-lt"/>
                <a:ea typeface="+mn-ea"/>
                <a:cs typeface="+mn-cs"/>
              </a:rPr>
              <a:t> in Matsue</a:t>
            </a:r>
            <a:endParaRPr kumimoji="1" lang="en-US" altLang="ja-JP" sz="1200" b="0" i="0" kern="1200" dirty="0" smtClean="0">
              <a:solidFill>
                <a:schemeClr val="tx1"/>
              </a:solidFill>
              <a:effectLst/>
              <a:latin typeface="+mn-lt"/>
              <a:ea typeface="+mn-ea"/>
              <a:cs typeface="+mn-cs"/>
            </a:endParaRPr>
          </a:p>
          <a:p>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&lt;press&gt;</a:t>
            </a:r>
          </a:p>
          <a:p>
            <a:r>
              <a:rPr kumimoji="1" lang="en-US" altLang="ja-JP" sz="1200" b="0" i="0" kern="1200" dirty="0" smtClean="0">
                <a:solidFill>
                  <a:schemeClr val="tx1"/>
                </a:solidFill>
                <a:effectLst/>
                <a:latin typeface="+mn-lt"/>
                <a:ea typeface="+mn-ea"/>
                <a:cs typeface="+mn-cs"/>
              </a:rPr>
              <a:t>6 years ago, the project was looking for teacher</a:t>
            </a:r>
            <a:r>
              <a:rPr kumimoji="1" lang="en-US" altLang="ja-JP" sz="1200" b="0" i="0" kern="1200" baseline="0" dirty="0" smtClean="0">
                <a:solidFill>
                  <a:schemeClr val="tx1"/>
                </a:solidFill>
                <a:effectLst/>
                <a:latin typeface="+mn-lt"/>
                <a:ea typeface="+mn-ea"/>
                <a:cs typeface="+mn-cs"/>
              </a:rPr>
              <a:t>s that could teach Ruby to the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3870158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second goal was *my real motivation*.</a:t>
            </a:r>
          </a:p>
          <a:p>
            <a:endParaRPr kumimoji="1" lang="en-US" altLang="ja-JP" baseline="0" dirty="0" smtClean="0"/>
          </a:p>
          <a:p>
            <a:r>
              <a:rPr kumimoji="1" lang="en-US" altLang="ja-JP" baseline="0" dirty="0" smtClean="0"/>
              <a:t>&lt;press&gt;</a:t>
            </a:r>
          </a:p>
          <a:p>
            <a:r>
              <a:rPr kumimoji="1" lang="en-US" altLang="ja-JP" baseline="0" dirty="0" smtClean="0"/>
              <a:t>I love Ruby</a:t>
            </a:r>
          </a:p>
          <a:p>
            <a:endParaRPr kumimoji="1" lang="en-US" altLang="ja-JP" baseline="0" dirty="0" smtClean="0"/>
          </a:p>
          <a:p>
            <a:r>
              <a:rPr kumimoji="1" lang="en-US" altLang="ja-JP" baseline="0" dirty="0" smtClean="0"/>
              <a:t>&lt;press&gt;</a:t>
            </a:r>
          </a:p>
          <a:p>
            <a:r>
              <a:rPr kumimoji="1" lang="en-US" altLang="ja-JP" baseline="0" dirty="0" smtClean="0"/>
              <a:t>and IT engineering, so I plan to *teach my son Ruby* to become an IT engineer when he grows up.</a:t>
            </a:r>
          </a:p>
          <a:p>
            <a:endParaRPr kumimoji="1" lang="en-US" altLang="ja-JP" baseline="0" dirty="0" smtClean="0"/>
          </a:p>
          <a:p>
            <a:r>
              <a:rPr kumimoji="1" lang="en-US" altLang="ja-JP" baseline="0" dirty="0" smtClean="0"/>
              <a:t>However, 6 years ago, I did not have any tools or materials for teaching Ruby to youth, also KidsRuby did not exist at that time.</a:t>
            </a:r>
          </a:p>
          <a:p>
            <a:endParaRPr kumimoji="1" lang="en-US" altLang="ja-JP" baseline="0" dirty="0" smtClean="0"/>
          </a:p>
          <a:p>
            <a:r>
              <a:rPr kumimoji="1" lang="en-US" altLang="ja-JP" baseline="0" dirty="0" smtClean="0"/>
              <a:t>&lt;press&gt;</a:t>
            </a:r>
          </a:p>
          <a:p>
            <a:r>
              <a:rPr kumimoji="1" lang="en-US" altLang="ja-JP" baseline="0" dirty="0" smtClean="0"/>
              <a:t>So, I decided to make tools and materials for teaching Ruby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38159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So,</a:t>
            </a:r>
            <a:r>
              <a:rPr kumimoji="1" lang="en-US" altLang="ja-JP" baseline="0" dirty="0" smtClean="0"/>
              <a:t> I started to teach Ruby to youth *six (6) years ago*.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3657756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Now,</a:t>
            </a:r>
          </a:p>
          <a:p>
            <a:endParaRPr lang="en-US" altLang="ja-JP" baseline="0" dirty="0" smtClean="0"/>
          </a:p>
          <a:p>
            <a:r>
              <a:rPr lang="en-US" altLang="ja-JP" baseline="0" dirty="0" smtClean="0"/>
              <a:t>how is Ruby *for programming education*?</a:t>
            </a:r>
            <a:endParaRPr lang="en-US" altLang="ja-JP" dirty="0" smtClean="0"/>
          </a:p>
          <a:p>
            <a:endParaRPr lang="en-US" altLang="ja-JP" dirty="0" smtClean="0"/>
          </a:p>
          <a:p>
            <a:r>
              <a:rPr lang="en-US" altLang="ja-JP" dirty="0" smtClean="0"/>
              <a:t>As you know, Ruby is *"</a:t>
            </a:r>
            <a:r>
              <a:rPr lang="en-US" altLang="ja-JP" dirty="0"/>
              <a:t>A Programmer's best </a:t>
            </a:r>
            <a:r>
              <a:rPr lang="en-US" altLang="ja-JP" dirty="0" smtClean="0"/>
              <a:t>friend“*.</a:t>
            </a:r>
            <a:endParaRPr lang="en-US" altLang="ja-JP" dirty="0"/>
          </a:p>
          <a:p>
            <a:endParaRPr lang="en-US" altLang="ja-JP" dirty="0"/>
          </a:p>
          <a:p>
            <a:r>
              <a:rPr lang="en-US" altLang="ja-JP" dirty="0" smtClean="0"/>
              <a:t>Ruby:</a:t>
            </a:r>
            <a:endParaRPr lang="en-US" altLang="ja-JP" dirty="0"/>
          </a:p>
          <a:p>
            <a:endParaRPr lang="en-US" altLang="ja-JP" dirty="0"/>
          </a:p>
          <a:p>
            <a:r>
              <a:rPr lang="en-US" altLang="ja-JP" dirty="0"/>
              <a:t>  </a:t>
            </a:r>
            <a:r>
              <a:rPr lang="en-US" altLang="ja-JP" dirty="0" smtClean="0"/>
              <a:t>*</a:t>
            </a:r>
            <a:r>
              <a:rPr lang="en-US" altLang="ja-JP" baseline="0" dirty="0" smtClean="0"/>
              <a:t> has </a:t>
            </a:r>
            <a:r>
              <a:rPr lang="en-US" altLang="ja-JP" dirty="0" smtClean="0"/>
              <a:t>Simple syntax, </a:t>
            </a:r>
            <a:endParaRPr lang="en-US" altLang="ja-JP" dirty="0"/>
          </a:p>
          <a:p>
            <a:r>
              <a:rPr lang="en-US" altLang="ja-JP" dirty="0"/>
              <a:t>  * </a:t>
            </a:r>
            <a:r>
              <a:rPr lang="en-US" altLang="ja-JP" dirty="0" smtClean="0"/>
              <a:t>is Object-oriented and</a:t>
            </a:r>
          </a:p>
          <a:p>
            <a:r>
              <a:rPr lang="en-US" altLang="ja-JP" dirty="0"/>
              <a:t>  * </a:t>
            </a:r>
            <a:r>
              <a:rPr lang="en-US" altLang="ja-JP" dirty="0" smtClean="0"/>
              <a:t>has a Garbage collector.</a:t>
            </a:r>
          </a:p>
          <a:p>
            <a:endParaRPr lang="en-US" altLang="ja-JP" dirty="0" smtClean="0"/>
          </a:p>
          <a:p>
            <a:r>
              <a:rPr lang="en-US" altLang="ja-JP" dirty="0" smtClean="0"/>
              <a:t>&lt;press&gt;</a:t>
            </a:r>
            <a:endParaRPr lang="en-US" altLang="ja-JP" dirty="0"/>
          </a:p>
          <a:p>
            <a:r>
              <a:rPr lang="en-US" altLang="ja-JP" dirty="0" smtClean="0"/>
              <a:t>So I *believe* it’s the same *for kids* who want to start to code.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6.jpeg"/><Relationship Id="rId7"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4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and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a:t>
            </a:r>
            <a:r>
              <a:rPr lang="en-US" altLang="ja-JP" dirty="0" smtClean="0">
                <a:effectLst>
                  <a:outerShdw blurRad="50800" dist="38100" dir="2700000" algn="tl" rotWithShape="0">
                    <a:prstClr val="black">
                      <a:alpha val="40000"/>
                    </a:prstClr>
                  </a:outerShdw>
                </a:effectLst>
                <a:ea typeface="Segoe UI Symbol" panose="020B0502040204020203" pitchFamily="34" charset="0"/>
              </a:rPr>
              <a:t>,</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RubyConf</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2014, 11.19.2014</a:t>
            </a:r>
            <a:endParaRPr kumimoji="1" lang="ja-JP" altLang="en-US" dirty="0">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7000" y="5207154"/>
            <a:ext cx="3403627" cy="1215176"/>
          </a:xfrm>
          <a:prstGeom prst="rect">
            <a:avLst/>
          </a:prstGeom>
        </p:spPr>
      </p:pic>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1115614" y="2034000"/>
            <a:ext cx="6798629" cy="2862322"/>
          </a:xfrm>
          <a:prstGeom prst="rect">
            <a:avLst/>
          </a:prstGeom>
          <a:noFill/>
        </p:spPr>
        <p:txBody>
          <a:bodyPr wrap="square" rtlCol="0">
            <a:spAutoFit/>
          </a:bodyPr>
          <a:lstStyle/>
          <a:p>
            <a:pPr marL="857250" indent="-857250">
              <a:buFont typeface="Arial" panose="020B0604020202020204" pitchFamily="34" charset="0"/>
              <a:buChar char="•"/>
            </a:pPr>
            <a:r>
              <a:rPr lang="en-US" altLang="ja-JP" sz="6000" dirty="0" smtClean="0">
                <a:solidFill>
                  <a:srgbClr val="FF6432"/>
                </a:solidFill>
              </a:rPr>
              <a:t>T</a:t>
            </a:r>
            <a:r>
              <a:rPr lang="en-US" altLang="ja-JP" sz="6000" dirty="0" smtClean="0"/>
              <a:t>yping</a:t>
            </a:r>
          </a:p>
          <a:p>
            <a:pPr marL="857250" indent="-857250">
              <a:buFont typeface="Arial" panose="020B0604020202020204" pitchFamily="34" charset="0"/>
              <a:buChar char="•"/>
            </a:pPr>
            <a:r>
              <a:rPr lang="en-US" altLang="ja-JP" sz="6000" dirty="0" smtClean="0">
                <a:solidFill>
                  <a:srgbClr val="FF6432"/>
                </a:solidFill>
              </a:rPr>
              <a:t>E</a:t>
            </a:r>
            <a:r>
              <a:rPr lang="en-US" altLang="ja-JP" sz="6000" dirty="0" smtClean="0"/>
              <a:t>nglish</a:t>
            </a:r>
          </a:p>
          <a:p>
            <a:pPr marL="857250" indent="-857250">
              <a:buFont typeface="Arial" panose="020B0604020202020204" pitchFamily="34" charset="0"/>
              <a:buChar char="•"/>
            </a:pPr>
            <a:r>
              <a:rPr lang="en-US" altLang="ja-JP" sz="6000" dirty="0" smtClean="0">
                <a:solidFill>
                  <a:srgbClr val="FF6432"/>
                </a:solidFill>
              </a:rPr>
              <a:t>R</a:t>
            </a:r>
            <a:r>
              <a:rPr lang="en-US" altLang="ja-JP" sz="6000" dirty="0" smtClean="0"/>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P</a:t>
            </a:r>
            <a:r>
              <a:rPr lang="en-US" altLang="ja-JP" sz="6600" dirty="0" smtClean="0"/>
              <a:t>roblems</a:t>
            </a:r>
            <a:endParaRPr lang="en-US" altLang="ja-JP" sz="6000"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139869"/>
          </a:xfrm>
          <a:prstGeom prst="rect">
            <a:avLst/>
          </a:prstGeom>
          <a:noFill/>
        </p:spPr>
        <p:txBody>
          <a:bodyPr wrap="square" rtlCol="0">
            <a:spAutoFit/>
          </a:bodyPr>
          <a:lstStyle/>
          <a:p>
            <a:pPr algn="ctr"/>
            <a:r>
              <a:rPr kumimoji="1" lang="en-US" altLang="ja-JP" sz="8800" dirty="0" smtClean="0">
                <a:ln w="25400">
                  <a:solidFill>
                    <a:schemeClr val="bg1">
                      <a:alpha val="60000"/>
                    </a:schemeClr>
                  </a:solidFill>
                </a:ln>
                <a:solidFill>
                  <a:srgbClr val="FF6633"/>
                </a:solidFill>
              </a:rPr>
              <a:t>R</a:t>
            </a:r>
            <a:r>
              <a:rPr lang="en-US" altLang="ja-JP" sz="8000" dirty="0" smtClean="0">
                <a:ln w="25400">
                  <a:solidFill>
                    <a:schemeClr val="bg1">
                      <a:alpha val="60000"/>
                    </a:schemeClr>
                  </a:solidFill>
                </a:ln>
              </a:rPr>
              <a:t>ecently,</a:t>
            </a:r>
          </a:p>
          <a:p>
            <a:pPr algn="ctr"/>
            <a:r>
              <a:rPr lang="en-US" altLang="ja-JP" sz="8000" dirty="0" smtClean="0">
                <a:ln w="25400">
                  <a:solidFill>
                    <a:schemeClr val="bg1">
                      <a:alpha val="60000"/>
                    </a:schemeClr>
                  </a:solidFill>
                </a:ln>
                <a:solidFill>
                  <a:srgbClr val="FF6432"/>
                </a:solidFill>
              </a:rPr>
              <a:t>I</a:t>
            </a:r>
            <a:r>
              <a:rPr lang="en-US" altLang="ja-JP" sz="8000" dirty="0" smtClean="0">
                <a:ln w="25400">
                  <a:solidFill>
                    <a:schemeClr val="bg1">
                      <a:alpha val="60000"/>
                    </a:schemeClr>
                  </a:solidFill>
                </a:ln>
              </a:rPr>
              <a:t>ncreased</a:t>
            </a:r>
          </a:p>
          <a:p>
            <a:pPr algn="ctr"/>
            <a:r>
              <a:rPr lang="en-US" altLang="ja-JP" sz="8000" dirty="0" smtClean="0">
                <a:ln w="25400">
                  <a:solidFill>
                    <a:schemeClr val="bg1">
                      <a:alpha val="60000"/>
                    </a:schemeClr>
                  </a:solidFill>
                </a:ln>
                <a:solidFill>
                  <a:srgbClr val="FF6432"/>
                </a:solidFill>
              </a:rPr>
              <a:t>P</a:t>
            </a:r>
            <a:r>
              <a:rPr lang="en-US" altLang="ja-JP" sz="8000" dirty="0" smtClean="0">
                <a:ln w="25400">
                  <a:solidFill>
                    <a:schemeClr val="bg1">
                      <a:alpha val="60000"/>
                    </a:schemeClr>
                  </a:solidFill>
                </a:ln>
              </a:rPr>
              <a:t>rogramming </a:t>
            </a:r>
            <a:r>
              <a:rPr lang="en-US" altLang="ja-JP" sz="8000" dirty="0" smtClean="0">
                <a:ln w="25400">
                  <a:solidFill>
                    <a:schemeClr val="bg1">
                      <a:alpha val="60000"/>
                    </a:schemeClr>
                  </a:solidFill>
                </a:ln>
                <a:solidFill>
                  <a:srgbClr val="FF6432"/>
                </a:solidFill>
              </a:rPr>
              <a:t>Education</a:t>
            </a:r>
            <a:endParaRPr lang="en-US" altLang="ja-JP" sz="7200" dirty="0" smtClean="0">
              <a:ln w="25400">
                <a:solidFill>
                  <a:schemeClr val="bg1">
                    <a:alpha val="60000"/>
                  </a:schemeClr>
                </a:solidFill>
              </a:ln>
              <a:solidFill>
                <a:srgbClr val="FF6432"/>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t="8417"/>
          <a:stretch/>
        </p:blipFill>
        <p:spPr>
          <a:xfrm>
            <a:off x="567000" y="1764000"/>
            <a:ext cx="8145000" cy="4177273"/>
          </a:xfrm>
          <a:prstGeom prst="rect">
            <a:avLst/>
          </a:prstGeom>
        </p:spPr>
      </p:pic>
      <p:sp>
        <p:nvSpPr>
          <p:cNvPr id="2" name="テキスト ボックス 1"/>
          <p:cNvSpPr txBox="1"/>
          <p:nvPr/>
        </p:nvSpPr>
        <p:spPr>
          <a:xfrm>
            <a:off x="567000" y="502116"/>
            <a:ext cx="7889466" cy="1261884"/>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 OF CODE by Code.org</a:t>
            </a:r>
          </a:p>
          <a:p>
            <a:r>
              <a:rPr lang="en-US" altLang="ja-JP" sz="3200" dirty="0" smtClean="0">
                <a:solidFill>
                  <a:schemeClr val="tx1">
                    <a:lumMod val="50000"/>
                    <a:lumOff val="50000"/>
                  </a:schemeClr>
                </a:solidFill>
              </a:rPr>
              <a:t>27,230 events around the world</a:t>
            </a:r>
          </a:p>
        </p:txBody>
      </p:sp>
      <p:sp>
        <p:nvSpPr>
          <p:cNvPr id="8" name="正方形/長方形 7"/>
          <p:cNvSpPr/>
          <p:nvPr/>
        </p:nvSpPr>
        <p:spPr>
          <a:xfrm>
            <a:off x="1017000" y="5859000"/>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sp>
        <p:nvSpPr>
          <p:cNvPr id="5" name="テキスト ボックス 4"/>
          <p:cNvSpPr txBox="1"/>
          <p:nvPr/>
        </p:nvSpPr>
        <p:spPr>
          <a:xfrm>
            <a:off x="881775" y="2394000"/>
            <a:ext cx="7515450" cy="2123658"/>
          </a:xfrm>
          <a:prstGeom prst="rect">
            <a:avLst/>
          </a:prstGeom>
          <a:noFill/>
        </p:spPr>
        <p:txBody>
          <a:bodyPr wrap="square" rtlCol="0">
            <a:spAutoFit/>
          </a:bodyPr>
          <a:lstStyle/>
          <a:p>
            <a:pPr algn="ctr"/>
            <a:r>
              <a:rPr lang="en-US" altLang="ja-JP" sz="6600" dirty="0" smtClean="0">
                <a:ln w="38100">
                  <a:solidFill>
                    <a:schemeClr val="bg1"/>
                  </a:solidFill>
                </a:ln>
                <a:solidFill>
                  <a:srgbClr val="FF6432"/>
                </a:solidFill>
                <a:effectLst>
                  <a:outerShdw blurRad="38100" dist="38100" dir="2700000" algn="tl">
                    <a:srgbClr val="000000">
                      <a:alpha val="43137"/>
                    </a:srgbClr>
                  </a:outerShdw>
                </a:effectLst>
              </a:rPr>
              <a:t>1</a:t>
            </a:r>
            <a:r>
              <a:rPr lang="en-US" altLang="ja-JP" sz="6600" dirty="0" smtClean="0">
                <a:ln w="38100">
                  <a:solidFill>
                    <a:schemeClr val="bg1"/>
                  </a:solidFill>
                </a:ln>
                <a:effectLst>
                  <a:outerShdw blurRad="38100" dist="38100" dir="2700000" algn="tl">
                    <a:srgbClr val="000000">
                      <a:alpha val="43137"/>
                    </a:srgbClr>
                  </a:outerShdw>
                </a:effectLst>
              </a:rPr>
              <a:t>,000 Teachers</a:t>
            </a:r>
          </a:p>
          <a:p>
            <a:pPr algn="ctr"/>
            <a:r>
              <a:rPr lang="en-US" altLang="ja-JP" sz="6600" dirty="0" smtClean="0">
                <a:ln w="38100">
                  <a:solidFill>
                    <a:schemeClr val="bg1"/>
                  </a:solidFill>
                </a:ln>
                <a:solidFill>
                  <a:srgbClr val="FF6432"/>
                </a:solidFill>
                <a:effectLst>
                  <a:outerShdw blurRad="38100" dist="38100" dir="2700000" algn="tl">
                    <a:srgbClr val="000000">
                      <a:alpha val="43137"/>
                    </a:srgbClr>
                  </a:outerShdw>
                </a:effectLst>
              </a:rPr>
              <a:t>1</a:t>
            </a:r>
            <a:r>
              <a:rPr lang="en-US" altLang="ja-JP" sz="6600" dirty="0" smtClean="0">
                <a:ln w="38100">
                  <a:solidFill>
                    <a:schemeClr val="bg1"/>
                  </a:solidFill>
                </a:ln>
                <a:effectLst>
                  <a:outerShdw blurRad="38100" dist="38100" dir="2700000" algn="tl">
                    <a:srgbClr val="000000">
                      <a:alpha val="43137"/>
                    </a:srgbClr>
                  </a:outerShdw>
                </a:effectLst>
              </a:rPr>
              <a:t>00,000,000 Kids</a:t>
            </a:r>
          </a:p>
        </p:txBody>
      </p:sp>
    </p:spTree>
    <p:extLst>
      <p:ext uri="{BB962C8B-B14F-4D97-AF65-F5344CB8AC3E}">
        <p14:creationId xmlns:p14="http://schemas.microsoft.com/office/powerpoint/2010/main" val="1912860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647426"/>
          </a:xfrm>
          <a:prstGeom prst="rect">
            <a:avLst/>
          </a:prstGeom>
          <a:noFill/>
        </p:spPr>
        <p:txBody>
          <a:bodyPr wrap="square" rtlCol="0">
            <a:spAutoFit/>
          </a:bodyPr>
          <a:lstStyle/>
          <a:p>
            <a:r>
              <a:rPr lang="en-US" altLang="ja-JP" sz="4800" b="1" dirty="0"/>
              <a:t>20</a:t>
            </a:r>
            <a:r>
              <a:rPr lang="ja-JP" altLang="en-US" sz="4800" b="1" dirty="0"/>
              <a:t>年後、あなたが望もうが、望むまいが現在の仕事のほとんどが機械によって代行される</a:t>
            </a:r>
            <a:r>
              <a:rPr lang="ja-JP" altLang="en-US" sz="4800" b="1" dirty="0" smtClean="0"/>
              <a:t>。</a:t>
            </a:r>
            <a:endParaRPr lang="en-US" altLang="ja-JP" sz="4800" b="1" dirty="0" smtClean="0"/>
          </a:p>
          <a:p>
            <a:endParaRPr lang="en-US" altLang="ja-JP" sz="4800" b="1" dirty="0"/>
          </a:p>
          <a:p>
            <a:pPr algn="r"/>
            <a:r>
              <a:rPr lang="en-US" altLang="ja-JP" sz="3200" b="1" dirty="0" smtClean="0"/>
              <a:t>Google CEO </a:t>
            </a:r>
            <a:r>
              <a:rPr lang="ja-JP" altLang="en-US" sz="3200" b="1" dirty="0" smtClean="0"/>
              <a:t>ラリー・ペイジ</a:t>
            </a:r>
            <a:endParaRPr lang="en-US" altLang="ja-JP" sz="3200" b="1" dirty="0" smtClean="0"/>
          </a:p>
          <a:p>
            <a:pPr algn="r"/>
            <a:r>
              <a:rPr lang="en-US" altLang="ja-JP" sz="2400" dirty="0"/>
              <a:t>http://</a:t>
            </a:r>
            <a:r>
              <a:rPr lang="en-US" altLang="ja-JP" sz="2400" dirty="0" smtClean="0"/>
              <a:t>lrandcom.com/automation</a:t>
            </a:r>
          </a:p>
        </p:txBody>
      </p:sp>
    </p:spTree>
    <p:extLst>
      <p:ext uri="{BB962C8B-B14F-4D97-AF65-F5344CB8AC3E}">
        <p14:creationId xmlns:p14="http://schemas.microsoft.com/office/powerpoint/2010/main" val="17766707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482242"/>
            <a:ext cx="7424738" cy="2585323"/>
          </a:xfrm>
          <a:prstGeom prst="rect">
            <a:avLst/>
          </a:prstGeom>
          <a:noFill/>
        </p:spPr>
        <p:txBody>
          <a:bodyPr wrap="square" rtlCol="0">
            <a:spAutoFit/>
          </a:bodyPr>
          <a:lstStyle/>
          <a:p>
            <a:pPr algn="ctr"/>
            <a:r>
              <a:rPr lang="en-US" altLang="ja-JP" sz="5400" dirty="0" smtClean="0">
                <a:solidFill>
                  <a:srgbClr val="FF6432"/>
                </a:solidFill>
              </a:rPr>
              <a:t>W</a:t>
            </a:r>
            <a:r>
              <a:rPr lang="en-US" altLang="ja-JP" sz="5400" dirty="0" smtClean="0"/>
              <a:t>hy many kids programming workshops are </a:t>
            </a:r>
            <a:r>
              <a:rPr lang="en-US" altLang="ja-JP" sz="5400" dirty="0" smtClean="0">
                <a:solidFill>
                  <a:srgbClr val="FF6432"/>
                </a:solidFill>
              </a:rPr>
              <a:t>held?</a:t>
            </a:r>
            <a:endParaRPr lang="en-US" altLang="ja-JP" sz="6000" dirty="0">
              <a:solidFill>
                <a:srgbClr val="FF6432"/>
              </a:solidFill>
            </a:endParaRPr>
          </a:p>
        </p:txBody>
      </p:sp>
      <p:sp>
        <p:nvSpPr>
          <p:cNvPr id="16" name="テキスト ボックス 15"/>
          <p:cNvSpPr txBox="1"/>
          <p:nvPr/>
        </p:nvSpPr>
        <p:spPr>
          <a:xfrm>
            <a:off x="755786" y="4124922"/>
            <a:ext cx="7424738" cy="2308324"/>
          </a:xfrm>
          <a:prstGeom prst="rect">
            <a:avLst/>
          </a:prstGeom>
          <a:noFill/>
        </p:spPr>
        <p:txBody>
          <a:bodyPr wrap="square" rtlCol="0">
            <a:spAutoFit/>
          </a:bodyPr>
          <a:lstStyle/>
          <a:p>
            <a:pPr algn="ctr"/>
            <a:r>
              <a:rPr lang="en-US" altLang="ja-JP" sz="7200" dirty="0" smtClean="0">
                <a:solidFill>
                  <a:srgbClr val="FF6432"/>
                </a:solidFill>
              </a:rPr>
              <a:t>Great tools and materials!</a:t>
            </a:r>
            <a:endParaRPr lang="en-US" altLang="ja-JP" sz="8000"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1509007" y="3304679"/>
            <a:ext cx="6655370" cy="3139321"/>
          </a:xfrm>
          <a:prstGeom prst="rect">
            <a:avLst/>
          </a:prstGeom>
          <a:noFill/>
          <a:ln w="25400">
            <a:noFill/>
          </a:ln>
        </p:spPr>
        <p:txBody>
          <a:bodyPr wrap="square" rtlCol="0">
            <a:spAutoFit/>
          </a:bodyPr>
          <a:lstStyle/>
          <a:p>
            <a:pPr algn="r"/>
            <a:r>
              <a:rPr lang="en-US" altLang="ja-JP" sz="6600" dirty="0" smtClean="0">
                <a:ln w="25400">
                  <a:solidFill>
                    <a:schemeClr val="tx1">
                      <a:alpha val="20000"/>
                    </a:schemeClr>
                  </a:solidFill>
                </a:ln>
                <a:solidFill>
                  <a:srgbClr val="FF6432"/>
                </a:solidFill>
              </a:rPr>
              <a:t>C</a:t>
            </a:r>
            <a:r>
              <a:rPr lang="en-US" altLang="ja-JP" sz="6600" dirty="0" smtClean="0">
                <a:ln w="25400">
                  <a:solidFill>
                    <a:schemeClr val="tx1">
                      <a:alpha val="20000"/>
                    </a:schemeClr>
                  </a:solidFill>
                </a:ln>
              </a:rPr>
              <a:t>ombination</a:t>
            </a:r>
          </a:p>
          <a:p>
            <a:pPr algn="r"/>
            <a:r>
              <a:rPr lang="en-US" altLang="ja-JP" sz="6600" dirty="0" smtClean="0">
                <a:ln w="25400">
                  <a:solidFill>
                    <a:schemeClr val="tx1">
                      <a:alpha val="20000"/>
                    </a:schemeClr>
                  </a:solidFill>
                </a:ln>
              </a:rPr>
              <a:t>of blocks</a:t>
            </a:r>
          </a:p>
          <a:p>
            <a:pPr algn="r"/>
            <a:r>
              <a:rPr lang="en-US" altLang="ja-JP" sz="6600" dirty="0" smtClean="0">
                <a:ln w="25400">
                  <a:solidFill>
                    <a:schemeClr val="tx1">
                      <a:alpha val="20000"/>
                    </a:schemeClr>
                  </a:solidFill>
                </a:ln>
                <a:solidFill>
                  <a:srgbClr val="FF6432"/>
                </a:solidFill>
              </a:rPr>
              <a:t>= Program</a:t>
            </a:r>
            <a:endParaRPr lang="en-US" altLang="ja-JP" sz="6600" dirty="0">
              <a:ln w="25400">
                <a:solidFill>
                  <a:schemeClr val="tx1">
                    <a:alpha val="20000"/>
                  </a:schemeClr>
                </a:solidFill>
              </a:ln>
              <a:solidFill>
                <a:srgbClr val="FF6432"/>
              </a:solidFill>
            </a:endParaRPr>
          </a:p>
        </p:txBody>
      </p:sp>
      <p:sp>
        <p:nvSpPr>
          <p:cNvPr id="17" name="テキスト ボックス 16"/>
          <p:cNvSpPr txBox="1"/>
          <p:nvPr/>
        </p:nvSpPr>
        <p:spPr>
          <a:xfrm>
            <a:off x="657000" y="369000"/>
            <a:ext cx="6554342" cy="2123658"/>
          </a:xfrm>
          <a:prstGeom prst="rect">
            <a:avLst/>
          </a:prstGeom>
          <a:noFill/>
          <a:ln w="25400">
            <a:noFill/>
          </a:ln>
        </p:spPr>
        <p:txBody>
          <a:bodyPr wrap="square" rtlCol="0">
            <a:spAutoFit/>
          </a:bodyPr>
          <a:lstStyle/>
          <a:p>
            <a:r>
              <a:rPr lang="en-US" altLang="ja-JP" sz="6600" dirty="0" smtClean="0">
                <a:ln w="25400">
                  <a:solidFill>
                    <a:schemeClr val="tx1">
                      <a:alpha val="20000"/>
                    </a:schemeClr>
                  </a:solidFill>
                </a:ln>
                <a:solidFill>
                  <a:srgbClr val="FF6432"/>
                </a:solidFill>
              </a:rPr>
              <a:t>B</a:t>
            </a:r>
            <a:r>
              <a:rPr lang="en-US" altLang="ja-JP" sz="6600" dirty="0" smtClean="0">
                <a:ln w="25400">
                  <a:solidFill>
                    <a:schemeClr val="tx1">
                      <a:alpha val="20000"/>
                    </a:schemeClr>
                  </a:solidFill>
                </a:ln>
              </a:rPr>
              <a:t>locks</a:t>
            </a:r>
          </a:p>
          <a:p>
            <a:r>
              <a:rPr lang="en-US" altLang="ja-JP" sz="6600" dirty="0" smtClean="0">
                <a:ln w="25400">
                  <a:solidFill>
                    <a:schemeClr val="tx1">
                      <a:alpha val="20000"/>
                    </a:schemeClr>
                  </a:solidFill>
                </a:ln>
                <a:solidFill>
                  <a:srgbClr val="FF6432"/>
                </a:solidFill>
              </a:rPr>
              <a:t>= Instructions</a:t>
            </a:r>
            <a:endParaRPr lang="en-US" altLang="ja-JP" sz="6600" dirty="0">
              <a:ln w="25400">
                <a:solidFill>
                  <a:schemeClr val="tx1">
                    <a:alpha val="20000"/>
                  </a:schemeClr>
                </a:solid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2182791"/>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020286" y="3871337"/>
            <a:ext cx="2655000"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E</a:t>
            </a:r>
            <a:r>
              <a:rPr lang="en-US" altLang="ja-JP" sz="5400" dirty="0" smtClean="0">
                <a:ln w="25400">
                  <a:solidFill>
                    <a:schemeClr val="tx1">
                      <a:alpha val="20000"/>
                    </a:schemeClr>
                  </a:solidFill>
                </a:ln>
              </a:rPr>
              <a:t>nglish</a:t>
            </a:r>
            <a:endParaRPr lang="en-US" altLang="ja-JP" sz="5400" dirty="0">
              <a:ln w="25400">
                <a:solidFill>
                  <a:schemeClr val="tx1">
                    <a:alpha val="20000"/>
                  </a:schemeClr>
                </a:solidFill>
              </a:ln>
            </a:endParaRPr>
          </a:p>
        </p:txBody>
      </p:sp>
      <p:sp>
        <p:nvSpPr>
          <p:cNvPr id="11" name="テキスト ボックス 10"/>
          <p:cNvSpPr txBox="1"/>
          <p:nvPr/>
        </p:nvSpPr>
        <p:spPr>
          <a:xfrm>
            <a:off x="5094261" y="3885440"/>
            <a:ext cx="3434066"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J</a:t>
            </a:r>
            <a:r>
              <a:rPr lang="en-US" altLang="ja-JP" sz="5400" dirty="0" smtClean="0">
                <a:ln w="25400">
                  <a:solidFill>
                    <a:schemeClr val="tx1">
                      <a:alpha val="20000"/>
                    </a:schemeClr>
                  </a:solidFill>
                </a:ln>
              </a:rPr>
              <a:t>apanese</a:t>
            </a:r>
            <a:endParaRPr lang="en-US" altLang="ja-JP" sz="5400" dirty="0">
              <a:ln w="25400">
                <a:solidFill>
                  <a:schemeClr val="tx1">
                    <a:alpha val="20000"/>
                  </a:schemeClr>
                </a:solid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48040" y="547814"/>
            <a:ext cx="7424737"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I</a:t>
            </a:r>
            <a:r>
              <a:rPr lang="en-US" altLang="ja-JP" sz="5400" dirty="0" smtClean="0">
                <a:ln w="25400">
                  <a:solidFill>
                    <a:schemeClr val="tx1">
                      <a:alpha val="20000"/>
                    </a:schemeClr>
                  </a:solidFill>
                </a:ln>
              </a:rPr>
              <a:t>nternationalization</a:t>
            </a:r>
            <a:endParaRPr lang="en-US" altLang="ja-JP" sz="5400" dirty="0">
              <a:ln w="25400">
                <a:solidFill>
                  <a:schemeClr val="tx1">
                    <a:alpha val="20000"/>
                  </a:schemeClr>
                </a:solidFill>
              </a:ln>
              <a:solidFill>
                <a:srgbClr val="FF6432"/>
              </a:solidFill>
            </a:endParaRPr>
          </a:p>
        </p:txBody>
      </p:sp>
      <p:sp>
        <p:nvSpPr>
          <p:cNvPr id="5" name="左右矢印 4"/>
          <p:cNvSpPr/>
          <p:nvPr/>
        </p:nvSpPr>
        <p:spPr>
          <a:xfrm>
            <a:off x="3675286" y="404057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746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3297" r="35168" b="75247"/>
          <a:stretch/>
        </p:blipFill>
        <p:spPr>
          <a:xfrm rot="21334645">
            <a:off x="-456980" y="2369466"/>
            <a:ext cx="5991039" cy="26778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354" y="4390235"/>
            <a:ext cx="3228055" cy="25125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テキスト ボックス 16"/>
          <p:cNvSpPr txBox="1"/>
          <p:nvPr/>
        </p:nvSpPr>
        <p:spPr>
          <a:xfrm>
            <a:off x="742854" y="613033"/>
            <a:ext cx="4570360" cy="1015663"/>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rPr>
              <a:t>Easy to run</a:t>
            </a:r>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47049">
            <a:off x="5453979" y="3818482"/>
            <a:ext cx="3660816" cy="24243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2414" y="684213"/>
            <a:ext cx="2025000" cy="873305"/>
          </a:xfrm>
          <a:prstGeom prst="rect">
            <a:avLst/>
          </a:prstGeom>
        </p:spPr>
      </p:pic>
      <p:sp>
        <p:nvSpPr>
          <p:cNvPr id="10" name="テキスト ボックス 9"/>
          <p:cNvSpPr txBox="1"/>
          <p:nvPr/>
        </p:nvSpPr>
        <p:spPr>
          <a:xfrm>
            <a:off x="2736399" y="2267916"/>
            <a:ext cx="3105000" cy="1015663"/>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rPr>
              <a:t>P</a:t>
            </a:r>
            <a:r>
              <a:rPr lang="en-US" altLang="ja-JP" sz="6000" dirty="0" smtClean="0">
                <a:ln w="25400">
                  <a:solidFill>
                    <a:schemeClr val="tx1">
                      <a:alpha val="20000"/>
                    </a:schemeClr>
                  </a:solidFill>
                </a:ln>
              </a:rPr>
              <a:t>ress</a:t>
            </a:r>
          </a:p>
        </p:txBody>
      </p:sp>
      <p:sp>
        <p:nvSpPr>
          <p:cNvPr id="3" name="円/楕円 2"/>
          <p:cNvSpPr/>
          <p:nvPr/>
        </p:nvSpPr>
        <p:spPr>
          <a:xfrm>
            <a:off x="1174891" y="2139680"/>
            <a:ext cx="1260000" cy="1192067"/>
          </a:xfrm>
          <a:prstGeom prst="ellipse">
            <a:avLst/>
          </a:prstGeom>
          <a:noFill/>
          <a:ln w="127000">
            <a:solidFill>
              <a:srgbClr val="FF6432">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74913" y="5030655"/>
            <a:ext cx="1980001" cy="1015663"/>
          </a:xfrm>
          <a:prstGeom prst="rect">
            <a:avLst/>
          </a:prstGeom>
          <a:noFill/>
          <a:ln w="25400">
            <a:noFill/>
          </a:ln>
        </p:spPr>
        <p:txBody>
          <a:bodyPr wrap="square" rtlCol="0">
            <a:spAutoFit/>
          </a:bodyPr>
          <a:lstStyle/>
          <a:p>
            <a:r>
              <a:rPr lang="en-US" altLang="ja-JP" sz="6000" dirty="0" smtClean="0">
                <a:ln w="25400">
                  <a:solidFill>
                    <a:schemeClr val="bg1">
                      <a:alpha val="60000"/>
                    </a:schemeClr>
                  </a:solidFill>
                </a:ln>
                <a:solidFill>
                  <a:srgbClr val="FF6432"/>
                </a:solidFill>
              </a:rPr>
              <a:t>R</a:t>
            </a:r>
            <a:r>
              <a:rPr lang="en-US" altLang="ja-JP" sz="6000" dirty="0" smtClean="0">
                <a:ln w="25400">
                  <a:solidFill>
                    <a:schemeClr val="bg1">
                      <a:alpha val="60000"/>
                    </a:schemeClr>
                  </a:solidFill>
                </a:ln>
              </a:rPr>
              <a:t>un</a:t>
            </a:r>
          </a:p>
        </p:txBody>
      </p:sp>
    </p:spTree>
    <p:extLst>
      <p:ext uri="{BB962C8B-B14F-4D97-AF65-F5344CB8AC3E}">
        <p14:creationId xmlns:p14="http://schemas.microsoft.com/office/powerpoint/2010/main" val="89965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1719000"/>
            <a:ext cx="6798629" cy="3785652"/>
          </a:xfrm>
          <a:prstGeom prst="rect">
            <a:avLst/>
          </a:prstGeom>
          <a:noFill/>
        </p:spPr>
        <p:txBody>
          <a:bodyPr wrap="square" rtlCol="0">
            <a:spAutoFit/>
          </a:bodyPr>
          <a:lstStyle/>
          <a:p>
            <a:pPr marL="857250" indent="-857250">
              <a:buFont typeface="Arial" panose="020B0604020202020204" pitchFamily="34" charset="0"/>
              <a:buChar char="•"/>
            </a:pPr>
            <a:r>
              <a:rPr lang="en-US" altLang="ja-JP" sz="4800" dirty="0" smtClean="0">
                <a:solidFill>
                  <a:srgbClr val="FF6432"/>
                </a:solidFill>
              </a:rPr>
              <a:t>T</a:t>
            </a:r>
            <a:r>
              <a:rPr lang="en-US" altLang="ja-JP" sz="4800" dirty="0" smtClean="0"/>
              <a:t>yping</a:t>
            </a:r>
            <a:br>
              <a:rPr lang="en-US" altLang="ja-JP" sz="4800" dirty="0" smtClean="0"/>
            </a:br>
            <a:endParaRPr lang="en-US" altLang="ja-JP" sz="4800" dirty="0" smtClean="0"/>
          </a:p>
          <a:p>
            <a:pPr marL="857250" indent="-857250">
              <a:buFont typeface="Arial" panose="020B0604020202020204" pitchFamily="34" charset="0"/>
              <a:buChar char="•"/>
            </a:pPr>
            <a:r>
              <a:rPr lang="en-US" altLang="ja-JP" sz="4800" dirty="0" smtClean="0">
                <a:solidFill>
                  <a:srgbClr val="FF6432"/>
                </a:solidFill>
              </a:rPr>
              <a:t>E</a:t>
            </a:r>
            <a:r>
              <a:rPr lang="en-US" altLang="ja-JP" sz="4800" dirty="0" smtClean="0"/>
              <a:t>nglish</a:t>
            </a:r>
            <a:br>
              <a:rPr lang="en-US" altLang="ja-JP" sz="4800" dirty="0" smtClean="0"/>
            </a:br>
            <a:endParaRPr lang="en-US" altLang="ja-JP" sz="4800" dirty="0" smtClean="0"/>
          </a:p>
          <a:p>
            <a:pPr marL="857250" indent="-857250">
              <a:buFont typeface="Arial" panose="020B0604020202020204" pitchFamily="34" charset="0"/>
              <a:buChar char="•"/>
            </a:pPr>
            <a:r>
              <a:rPr lang="en-US" altLang="ja-JP" sz="4800" dirty="0" smtClean="0">
                <a:solidFill>
                  <a:srgbClr val="FF6432"/>
                </a:solidFill>
              </a:rPr>
              <a:t>R</a:t>
            </a:r>
            <a:r>
              <a:rPr lang="en-US" altLang="ja-JP" sz="4800" dirty="0" smtClean="0"/>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P</a:t>
            </a:r>
            <a:r>
              <a:rPr lang="en-US" altLang="ja-JP" sz="6600" dirty="0" smtClean="0"/>
              <a:t>roblems</a:t>
            </a:r>
            <a:endParaRPr lang="en-US" altLang="ja-JP" sz="6000" dirty="0"/>
          </a:p>
        </p:txBody>
      </p:sp>
      <p:sp>
        <p:nvSpPr>
          <p:cNvPr id="4" name="テキスト ボックス 3"/>
          <p:cNvSpPr txBox="1"/>
          <p:nvPr/>
        </p:nvSpPr>
        <p:spPr>
          <a:xfrm>
            <a:off x="1625371" y="2574000"/>
            <a:ext cx="7518629" cy="3477875"/>
          </a:xfrm>
          <a:prstGeom prst="rect">
            <a:avLst/>
          </a:prstGeom>
          <a:noFill/>
        </p:spPr>
        <p:txBody>
          <a:bodyPr wrap="square" rtlCol="0">
            <a:spAutoFit/>
          </a:bodyPr>
          <a:lstStyle/>
          <a:p>
            <a:r>
              <a:rPr lang="ja-JP" altLang="en-US" sz="4400" dirty="0" smtClean="0">
                <a:solidFill>
                  <a:srgbClr val="FF6432"/>
                </a:solidFill>
              </a:rPr>
              <a:t>➡</a:t>
            </a:r>
            <a:r>
              <a:rPr lang="en-US" altLang="ja-JP" sz="4400" dirty="0" smtClean="0">
                <a:solidFill>
                  <a:srgbClr val="FF6432"/>
                </a:solidFill>
              </a:rPr>
              <a:t>Blocks</a:t>
            </a:r>
          </a:p>
          <a:p>
            <a:endParaRPr lang="en-US" altLang="ja-JP" sz="4400" dirty="0" smtClean="0"/>
          </a:p>
          <a:p>
            <a:r>
              <a:rPr lang="ja-JP" altLang="en-US" sz="4400" dirty="0">
                <a:solidFill>
                  <a:srgbClr val="FF6432"/>
                </a:solidFill>
              </a:rPr>
              <a:t>➡ </a:t>
            </a:r>
            <a:r>
              <a:rPr lang="en-US" altLang="ja-JP" sz="4400" dirty="0" smtClean="0">
                <a:solidFill>
                  <a:srgbClr val="FF6432"/>
                </a:solidFill>
              </a:rPr>
              <a:t>Internationalization</a:t>
            </a:r>
          </a:p>
          <a:p>
            <a:endParaRPr lang="en-US" altLang="ja-JP" sz="4400" dirty="0" smtClean="0">
              <a:solidFill>
                <a:srgbClr val="FF6432"/>
              </a:solidFill>
            </a:endParaRPr>
          </a:p>
          <a:p>
            <a:r>
              <a:rPr lang="ja-JP" altLang="en-US" sz="4400" dirty="0">
                <a:solidFill>
                  <a:srgbClr val="FF6432"/>
                </a:solidFill>
              </a:rPr>
              <a:t>➡ </a:t>
            </a:r>
            <a:r>
              <a:rPr lang="en-US" altLang="ja-JP" sz="4400" dirty="0" smtClean="0">
                <a:solidFill>
                  <a:srgbClr val="FF6432"/>
                </a:solidFill>
              </a:rPr>
              <a:t>Combination of blocks</a:t>
            </a:r>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504000"/>
            <a:ext cx="7515450" cy="5570756"/>
          </a:xfrm>
          <a:prstGeom prst="rect">
            <a:avLst/>
          </a:prstGeom>
          <a:noFill/>
          <a:ln>
            <a:noFill/>
          </a:ln>
        </p:spPr>
        <p:txBody>
          <a:bodyPr wrap="square" rtlCol="0">
            <a:spAutoFit/>
          </a:bodyPr>
          <a:lstStyle/>
          <a:p>
            <a:r>
              <a:rPr kumimoji="1" lang="en-US" altLang="ja-JP" sz="6000" dirty="0" smtClean="0">
                <a:solidFill>
                  <a:srgbClr val="FF6633"/>
                </a:solidFill>
              </a:rPr>
              <a:t>K</a:t>
            </a:r>
            <a:r>
              <a:rPr kumimoji="1" lang="en-US" altLang="ja-JP" sz="6000" dirty="0" smtClean="0"/>
              <a:t>ody </a:t>
            </a:r>
            <a:r>
              <a:rPr lang="en-US" altLang="ja-JP" sz="6000" dirty="0" smtClean="0"/>
              <a:t>: </a:t>
            </a:r>
            <a:r>
              <a:rPr kumimoji="1" lang="en-US" altLang="ja-JP" sz="6000" dirty="0" smtClean="0"/>
              <a:t>Kouji Takao</a:t>
            </a:r>
          </a:p>
          <a:p>
            <a:pPr marL="457200" indent="-457200">
              <a:buFont typeface="Arial" panose="020B0604020202020204" pitchFamily="34" charset="0"/>
              <a:buChar char="•"/>
            </a:pPr>
            <a:r>
              <a:rPr lang="en-US" altLang="ja-JP" sz="4000" b="1" dirty="0" smtClean="0">
                <a:ln w="25400">
                  <a:noFill/>
                </a:ln>
                <a:solidFill>
                  <a:srgbClr val="FF6432"/>
                </a:solidFill>
              </a:rPr>
              <a:t>C</a:t>
            </a:r>
            <a:r>
              <a:rPr lang="en-US" altLang="ja-JP" sz="4000" b="1" dirty="0" smtClean="0">
                <a:ln w="25400">
                  <a:noFill/>
                </a:ln>
              </a:rPr>
              <a:t>Ruby </a:t>
            </a:r>
            <a:r>
              <a:rPr lang="en-US" altLang="ja-JP" sz="4000" b="1" dirty="0" err="1" smtClean="0">
                <a:ln w="25400">
                  <a:noFill/>
                </a:ln>
              </a:rPr>
              <a:t>commiter</a:t>
            </a:r>
            <a:r>
              <a:rPr lang="en-US" altLang="ja-JP" sz="4000" b="1" dirty="0">
                <a:ln w="25400">
                  <a:noFill/>
                </a:ln>
              </a:rPr>
              <a:t/>
            </a:r>
            <a:br>
              <a:rPr lang="en-US" altLang="ja-JP" sz="4000" b="1" dirty="0">
                <a:ln w="25400">
                  <a:noFill/>
                </a:ln>
              </a:rPr>
            </a:br>
            <a:r>
              <a:rPr lang="en-US" altLang="ja-JP" sz="4000" b="1" dirty="0">
                <a:ln w="25400">
                  <a:noFill/>
                </a:ln>
              </a:rPr>
              <a:t>(</a:t>
            </a:r>
            <a:r>
              <a:rPr lang="en-US" altLang="ja-JP" sz="4000" b="1" dirty="0" err="1" smtClean="0">
                <a:ln w="25400">
                  <a:noFill/>
                </a:ln>
              </a:rPr>
              <a:t>Readline</a:t>
            </a:r>
            <a:r>
              <a:rPr lang="en-US" altLang="ja-JP" sz="4000" b="1" dirty="0" smtClean="0">
                <a:ln w="25400">
                  <a:noFill/>
                </a:ln>
              </a:rPr>
              <a:t> module)</a:t>
            </a:r>
            <a:endParaRPr lang="en-US" altLang="ja-JP" sz="3600" b="1" dirty="0">
              <a:ln w="25400">
                <a:noFill/>
              </a:ln>
            </a:endParaRPr>
          </a:p>
          <a:p>
            <a:pPr marL="457200" indent="-457200" defTabSz="687388">
              <a:buFont typeface="Arial" panose="020B0604020202020204" pitchFamily="34" charset="0"/>
              <a:buChar char="•"/>
            </a:pPr>
            <a:r>
              <a:rPr lang="en-US" altLang="ja-JP" sz="4000" b="1" dirty="0" smtClean="0">
                <a:ln w="25400">
                  <a:noFill/>
                </a:ln>
                <a:solidFill>
                  <a:srgbClr val="FF6432"/>
                </a:solidFill>
              </a:rPr>
              <a:t>A</a:t>
            </a:r>
            <a:r>
              <a:rPr lang="en-US" altLang="ja-JP" sz="4000" b="1" dirty="0" smtClean="0">
                <a:ln w="25400">
                  <a:noFill/>
                </a:ln>
              </a:rPr>
              <a:t> </a:t>
            </a:r>
            <a:r>
              <a:rPr lang="en-US" altLang="ja-JP" sz="4000" b="1" dirty="0">
                <a:ln w="25400">
                  <a:noFill/>
                </a:ln>
              </a:rPr>
              <a:t>leader of </a:t>
            </a:r>
            <a:r>
              <a:rPr lang="en-US" altLang="ja-JP" sz="4000" b="1" dirty="0" smtClean="0">
                <a:ln w="25400">
                  <a:noFill/>
                </a:ln>
              </a:rPr>
              <a:t>the</a:t>
            </a:r>
            <a:br>
              <a:rPr lang="en-US" altLang="ja-JP" sz="4000" b="1" dirty="0" smtClean="0">
                <a:ln w="25400">
                  <a:noFill/>
                </a:ln>
              </a:rPr>
            </a:br>
            <a:r>
              <a:rPr lang="en-US" altLang="ja-JP" sz="4000" b="1" dirty="0" smtClean="0">
                <a:ln w="25400">
                  <a:noFill/>
                </a:ln>
              </a:rPr>
              <a:t>Ruby Programming</a:t>
            </a:r>
            <a:br>
              <a:rPr lang="en-US" altLang="ja-JP" sz="4000" b="1" dirty="0" smtClean="0">
                <a:ln w="25400">
                  <a:noFill/>
                </a:ln>
              </a:rPr>
            </a:br>
            <a:r>
              <a:rPr lang="en-US" altLang="ja-JP" sz="4000" b="1" dirty="0" smtClean="0">
                <a:ln w="25400">
                  <a:noFill/>
                </a:ln>
                <a:solidFill>
                  <a:srgbClr val="FF6432"/>
                </a:solidFill>
              </a:rPr>
              <a:t>Shounendan</a:t>
            </a:r>
            <a:r>
              <a:rPr lang="en-US" altLang="ja-JP" sz="4000" b="1" dirty="0" smtClean="0">
                <a:ln w="25400">
                  <a:noFill/>
                </a:ln>
              </a:rPr>
              <a:t/>
            </a:r>
            <a:br>
              <a:rPr lang="en-US" altLang="ja-JP" sz="4000" b="1" dirty="0" smtClean="0">
                <a:ln w="25400">
                  <a:noFill/>
                </a:ln>
              </a:rPr>
            </a:br>
            <a:r>
              <a:rPr lang="en-US" altLang="ja-JP" sz="2400" b="1" dirty="0" smtClean="0">
                <a:ln w="25400">
                  <a:solidFill>
                    <a:schemeClr val="bg1">
                      <a:alpha val="60000"/>
                    </a:schemeClr>
                  </a:solidFill>
                </a:ln>
              </a:rPr>
              <a:t/>
            </a:r>
            <a:br>
              <a:rPr lang="en-US" altLang="ja-JP" sz="2400" b="1" dirty="0" smtClean="0">
                <a:ln w="25400">
                  <a:solidFill>
                    <a:schemeClr val="bg1">
                      <a:alpha val="60000"/>
                    </a:schemeClr>
                  </a:solidFill>
                </a:ln>
              </a:rPr>
            </a:br>
            <a:r>
              <a:rPr lang="en-US" altLang="ja-JP" sz="2400" b="1" dirty="0" smtClean="0">
                <a:ln w="25400">
                  <a:solidFill>
                    <a:schemeClr val="bg1">
                      <a:alpha val="60000"/>
                    </a:schemeClr>
                  </a:solidFill>
                </a:ln>
              </a:rPr>
              <a:t>	</a:t>
            </a:r>
            <a:r>
              <a:rPr lang="en-US" altLang="ja-JP" sz="3600" b="1" dirty="0" smtClean="0">
                <a:ln w="25400">
                  <a:solidFill>
                    <a:schemeClr val="bg1">
                      <a:alpha val="60000"/>
                    </a:schemeClr>
                  </a:solidFill>
                </a:ln>
              </a:rPr>
              <a:t>Shounen</a:t>
            </a:r>
            <a:r>
              <a:rPr lang="en-US" altLang="ja-JP" sz="3600" b="1" dirty="0">
                <a:ln w="25400">
                  <a:solidFill>
                    <a:schemeClr val="bg1">
                      <a:alpha val="60000"/>
                    </a:schemeClr>
                  </a:solidFill>
                </a:ln>
              </a:rPr>
              <a:t>	</a:t>
            </a:r>
            <a:r>
              <a:rPr lang="en-US" altLang="ja-JP" sz="3600" b="1" dirty="0" smtClean="0">
                <a:ln w="25400">
                  <a:solidFill>
                    <a:schemeClr val="bg1">
                      <a:alpha val="60000"/>
                    </a:schemeClr>
                  </a:solidFill>
                </a:ln>
              </a:rPr>
              <a:t>= Boys &amp; Girls</a:t>
            </a:r>
            <a:br>
              <a:rPr lang="en-US" altLang="ja-JP" sz="3600" b="1" dirty="0" smtClean="0">
                <a:ln w="25400">
                  <a:solidFill>
                    <a:schemeClr val="bg1">
                      <a:alpha val="60000"/>
                    </a:schemeClr>
                  </a:solidFill>
                </a:ln>
              </a:rPr>
            </a:br>
            <a:r>
              <a:rPr lang="en-US" altLang="ja-JP" sz="3600" b="1" dirty="0" smtClean="0">
                <a:ln w="25400">
                  <a:solidFill>
                    <a:schemeClr val="bg1">
                      <a:alpha val="60000"/>
                    </a:schemeClr>
                  </a:solidFill>
                </a:ln>
              </a:rPr>
              <a:t>	Dan		= Organization</a:t>
            </a:r>
            <a:endParaRPr lang="en-US" altLang="ja-JP" sz="2000" b="1" dirty="0">
              <a:ln w="25400">
                <a:solidFill>
                  <a:schemeClr val="bg1">
                    <a:alpha val="60000"/>
                  </a:schemeClr>
                </a:solidFill>
              </a:ln>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000">
        <p15:prstTrans prst="curtains"/>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846659"/>
          </a:xfrm>
          <a:prstGeom prst="rect">
            <a:avLst/>
          </a:prstGeom>
          <a:noFill/>
        </p:spPr>
        <p:txBody>
          <a:bodyPr wrap="square" rtlCol="0">
            <a:spAutoFit/>
          </a:bodyPr>
          <a:lstStyle/>
          <a:p>
            <a:pPr algn="r"/>
            <a:r>
              <a:rPr lang="en-US" altLang="ja-JP" sz="6600" dirty="0" smtClean="0">
                <a:solidFill>
                  <a:srgbClr val="FF6432"/>
                </a:solidFill>
              </a:rPr>
              <a:t>Smalruby</a:t>
            </a:r>
          </a:p>
          <a:p>
            <a:pPr algn="r"/>
            <a:r>
              <a:rPr lang="en-US" altLang="ja-JP" sz="4400" dirty="0" smtClean="0">
                <a:latin typeface="+mn-ea"/>
              </a:rPr>
              <a:t>(</a:t>
            </a:r>
            <a:r>
              <a:rPr lang="en-US" altLang="ja-JP" sz="4400" dirty="0" err="1" smtClean="0">
                <a:latin typeface="+mn-ea"/>
              </a:rPr>
              <a:t>smɔ</a:t>
            </a:r>
            <a:r>
              <a:rPr lang="en-US" altLang="ja-JP" sz="4400" dirty="0" smtClean="0">
                <a:latin typeface="+mn-ea"/>
              </a:rPr>
              <a:t>́ː</a:t>
            </a:r>
            <a:r>
              <a:rPr lang="en-US" altLang="ja-JP" sz="4400" dirty="0" err="1" smtClean="0">
                <a:latin typeface="+mn-ea"/>
              </a:rPr>
              <a:t>rúːbi</a:t>
            </a:r>
            <a:r>
              <a:rPr lang="en-US" altLang="ja-JP" sz="4400" dirty="0" smtClean="0">
                <a:latin typeface="+mn-ea"/>
              </a:rPr>
              <a:t>)</a:t>
            </a:r>
            <a:endParaRPr lang="en-US" altLang="ja-JP" sz="5400" dirty="0" smtClean="0">
              <a:solidFill>
                <a:srgbClr val="FF6432"/>
              </a:solidFill>
              <a:latin typeface="+mn-ea"/>
            </a:endParaRPr>
          </a:p>
        </p:txBody>
      </p:sp>
      <p:sp>
        <p:nvSpPr>
          <p:cNvPr id="4" name="テキスト ボックス 3"/>
          <p:cNvSpPr txBox="1"/>
          <p:nvPr/>
        </p:nvSpPr>
        <p:spPr>
          <a:xfrm>
            <a:off x="776331" y="549000"/>
            <a:ext cx="7424738" cy="1200329"/>
          </a:xfrm>
          <a:prstGeom prst="rect">
            <a:avLst/>
          </a:prstGeom>
          <a:noFill/>
        </p:spPr>
        <p:txBody>
          <a:bodyPr wrap="square" rtlCol="0">
            <a:spAutoFit/>
          </a:bodyPr>
          <a:lstStyle/>
          <a:p>
            <a:r>
              <a:rPr lang="en-US" altLang="ja-JP" sz="7200" dirty="0" smtClean="0">
                <a:solidFill>
                  <a:srgbClr val="FF6432"/>
                </a:solidFill>
              </a:rPr>
              <a:t>R</a:t>
            </a:r>
            <a:r>
              <a:rPr lang="en-US" altLang="ja-JP" sz="7200" dirty="0" smtClean="0"/>
              <a:t>uby</a:t>
            </a:r>
            <a:r>
              <a:rPr lang="en-US" altLang="ja-JP" sz="7200" dirty="0" smtClean="0">
                <a:solidFill>
                  <a:srgbClr val="FF6432"/>
                </a:solidFill>
              </a:rPr>
              <a:t> </a:t>
            </a:r>
            <a:r>
              <a:rPr lang="en-US" altLang="ja-JP" sz="7200" dirty="0" smtClean="0"/>
              <a:t>+ Scratc</a:t>
            </a:r>
            <a:r>
              <a:rPr lang="en-US" altLang="ja-JP" sz="7200" dirty="0" smtClean="0">
                <a:solidFill>
                  <a:srgbClr val="FF6432"/>
                </a:solidFill>
              </a:rPr>
              <a:t>h</a:t>
            </a:r>
            <a:endParaRPr lang="en-US" altLang="ja-JP" sz="8000" dirty="0">
              <a:solidFill>
                <a:srgbClr val="FF6432"/>
              </a:solidFill>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smtClean="0"/>
              <a:t>Hi,</a:t>
            </a:r>
          </a:p>
          <a:p>
            <a:pPr algn="ctr"/>
            <a:r>
              <a:rPr lang="en-US" altLang="ja-JP" sz="2400" dirty="0" smtClean="0"/>
              <a:t>I’m </a:t>
            </a:r>
            <a:r>
              <a:rPr kumimoji="1" lang="en-US" altLang="ja-JP" sz="2400" dirty="0" smtClean="0"/>
              <a:t>Hatti!</a:t>
            </a:r>
            <a:endParaRPr kumimoji="1" lang="ja-JP" altLang="en-US" sz="2400"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8704" y="781513"/>
            <a:ext cx="3396919" cy="27299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000" y="270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55" y="3339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dirty="0" smtClean="0">
                <a:solidFill>
                  <a:srgbClr val="FF6432"/>
                </a:solidFill>
              </a:rPr>
              <a:t>S</a:t>
            </a:r>
            <a:r>
              <a:rPr lang="en-US" altLang="ja-JP" sz="11500" dirty="0" smtClean="0"/>
              <a:t>malruby</a:t>
            </a:r>
          </a:p>
          <a:p>
            <a:pPr algn="ctr"/>
            <a:r>
              <a:rPr lang="en-US" altLang="ja-JP" sz="6600" dirty="0">
                <a:latin typeface="+mn-ea"/>
              </a:rPr>
              <a:t>(</a:t>
            </a:r>
            <a:r>
              <a:rPr lang="en-US" altLang="ja-JP" sz="6600" dirty="0" err="1">
                <a:latin typeface="+mn-ea"/>
              </a:rPr>
              <a:t>smɔ</a:t>
            </a:r>
            <a:r>
              <a:rPr lang="en-US" altLang="ja-JP" sz="6600" dirty="0">
                <a:latin typeface="+mn-ea"/>
              </a:rPr>
              <a:t>́ː</a:t>
            </a:r>
            <a:r>
              <a:rPr lang="en-US" altLang="ja-JP" sz="6600" dirty="0" err="1">
                <a:latin typeface="+mn-ea"/>
              </a:rPr>
              <a:t>rúːbi</a:t>
            </a:r>
            <a:r>
              <a:rPr lang="en-US" altLang="ja-JP" sz="6600" dirty="0" smtClean="0">
                <a:latin typeface="+mn-ea"/>
              </a:rPr>
              <a:t>)</a:t>
            </a:r>
            <a:endParaRPr lang="en-US" altLang="ja-JP" sz="6600"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55252" y="459000"/>
            <a:ext cx="7424737" cy="4555093"/>
          </a:xfrm>
          <a:prstGeom prst="rect">
            <a:avLst/>
          </a:prstGeom>
          <a:noFill/>
        </p:spPr>
        <p:txBody>
          <a:bodyPr wrap="square" rtlCol="0">
            <a:spAutoFit/>
          </a:bodyPr>
          <a:lstStyle/>
          <a:p>
            <a:r>
              <a:rPr lang="en-US" altLang="ja-JP" sz="6600" dirty="0" smtClean="0">
                <a:solidFill>
                  <a:srgbClr val="FF6432"/>
                </a:solidFill>
              </a:rPr>
              <a:t>S</a:t>
            </a:r>
            <a:r>
              <a:rPr lang="en-US" altLang="ja-JP" sz="5400" dirty="0" smtClean="0"/>
              <a:t>cratch Features</a:t>
            </a:r>
            <a:br>
              <a:rPr lang="en-US" altLang="ja-JP" sz="5400" dirty="0" smtClean="0"/>
            </a:br>
            <a:endParaRPr lang="en-US" altLang="ja-JP" sz="3200" dirty="0" smtClean="0"/>
          </a:p>
          <a:p>
            <a:pPr marL="571500" indent="-571500">
              <a:buFont typeface="Arial" panose="020B0604020202020204" pitchFamily="34" charset="0"/>
              <a:buChar char="•"/>
            </a:pPr>
            <a:r>
              <a:rPr lang="en-US" altLang="ja-JP" sz="4800" dirty="0" smtClean="0">
                <a:solidFill>
                  <a:srgbClr val="FF6432"/>
                </a:solidFill>
              </a:rPr>
              <a:t>I</a:t>
            </a:r>
            <a:r>
              <a:rPr lang="en-US" altLang="ja-JP" sz="4800" dirty="0" smtClean="0"/>
              <a:t>nstruction Blocks</a:t>
            </a:r>
          </a:p>
          <a:p>
            <a:pPr marL="571500" indent="-571500">
              <a:buFont typeface="Arial" panose="020B0604020202020204" pitchFamily="34" charset="0"/>
              <a:buChar char="•"/>
            </a:pPr>
            <a:r>
              <a:rPr lang="en-US" altLang="ja-JP" sz="4800" dirty="0" smtClean="0">
                <a:solidFill>
                  <a:srgbClr val="FF6432"/>
                </a:solidFill>
              </a:rPr>
              <a:t>C</a:t>
            </a:r>
            <a:r>
              <a:rPr lang="en-US" altLang="ja-JP" sz="4800" dirty="0" smtClean="0"/>
              <a:t>haracters and</a:t>
            </a:r>
            <a:br>
              <a:rPr lang="en-US" altLang="ja-JP" sz="4800" dirty="0" smtClean="0"/>
            </a:br>
            <a:r>
              <a:rPr lang="en-US" altLang="ja-JP" sz="4800" dirty="0" smtClean="0"/>
              <a:t>Stages</a:t>
            </a:r>
          </a:p>
          <a:p>
            <a:pPr marL="571500" indent="-571500">
              <a:buFont typeface="Arial" panose="020B0604020202020204" pitchFamily="34" charset="0"/>
              <a:buChar char="•"/>
            </a:pPr>
            <a:r>
              <a:rPr lang="en-US" altLang="ja-JP" sz="4800" dirty="0" smtClean="0">
                <a:solidFill>
                  <a:srgbClr val="FF6432"/>
                </a:solidFill>
              </a:rPr>
              <a:t>E</a:t>
            </a:r>
            <a:r>
              <a:rPr lang="en-US" altLang="ja-JP" sz="4800" dirty="0" smtClean="0"/>
              <a:t>asy to Run</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45545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4915788"/>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57000" y="459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916761" y="5383619"/>
            <a:ext cx="2693432" cy="776757"/>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6" name="テキスト ボックス 5"/>
          <p:cNvSpPr txBox="1"/>
          <p:nvPr/>
        </p:nvSpPr>
        <p:spPr>
          <a:xfrm>
            <a:off x="735974" y="2289880"/>
            <a:ext cx="7436476" cy="1938992"/>
          </a:xfrm>
          <a:prstGeom prst="rect">
            <a:avLst/>
          </a:prstGeom>
          <a:noFill/>
        </p:spPr>
        <p:txBody>
          <a:bodyPr wrap="square" rtlCol="0">
            <a:spAutoFit/>
          </a:bodyPr>
          <a:lstStyle/>
          <a:p>
            <a:pPr algn="ctr"/>
            <a:r>
              <a:rPr lang="en-US" altLang="ja-JP" sz="6000" dirty="0" smtClean="0">
                <a:solidFill>
                  <a:srgbClr val="FF6432"/>
                </a:solidFill>
                <a:effectLst>
                  <a:outerShdw blurRad="50800" dist="101600" dir="5400000" algn="t" rotWithShape="0">
                    <a:prstClr val="black">
                      <a:alpha val="40000"/>
                    </a:prstClr>
                  </a:outerShdw>
                </a:effectLst>
              </a:rPr>
              <a:t>K</a:t>
            </a:r>
            <a:r>
              <a:rPr lang="en-US" altLang="ja-JP" sz="6000" dirty="0" smtClean="0">
                <a:solidFill>
                  <a:schemeClr val="bg1"/>
                </a:solidFill>
                <a:effectLst>
                  <a:outerShdw blurRad="50800" dist="101600" dir="5400000" algn="t" rotWithShape="0">
                    <a:prstClr val="black">
                      <a:alpha val="40000"/>
                    </a:prstClr>
                  </a:outerShdw>
                </a:effectLst>
              </a:rPr>
              <a:t>IDS WANTED TO CODE </a:t>
            </a:r>
            <a:r>
              <a:rPr lang="en-US" altLang="ja-JP" sz="6000" dirty="0" smtClean="0">
                <a:solidFill>
                  <a:srgbClr val="FF6432"/>
                </a:solidFill>
                <a:effectLst>
                  <a:outerShdw blurRad="50800" dist="101600" dir="5400000" algn="t" rotWithShape="0">
                    <a:prstClr val="black">
                      <a:alpha val="40000"/>
                    </a:prstClr>
                  </a:outerShdw>
                </a:effectLst>
              </a:rPr>
              <a:t>DIRECTLY!</a:t>
            </a:r>
            <a:endParaRPr lang="en-US" altLang="ja-JP" sz="6000" dirty="0">
              <a:solidFill>
                <a:srgbClr val="FF6432"/>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33213958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5570756"/>
          </a:xfrm>
          <a:prstGeom prst="rect">
            <a:avLst/>
          </a:prstGeom>
          <a:noFill/>
        </p:spPr>
        <p:txBody>
          <a:bodyPr wrap="square" rtlCol="0">
            <a:spAutoFit/>
          </a:bodyPr>
          <a:lstStyle/>
          <a:p>
            <a:r>
              <a:rPr lang="ja-JP" altLang="en-US" sz="4800" b="1" dirty="0"/>
              <a:t>それがぼくには楽しかった</a:t>
            </a:r>
            <a:r>
              <a:rPr lang="ja-JP" altLang="en-US" sz="4800" b="1" dirty="0" smtClean="0"/>
              <a:t>から</a:t>
            </a:r>
            <a:endParaRPr lang="en-US" altLang="ja-JP" sz="4800" b="1" dirty="0" smtClean="0"/>
          </a:p>
          <a:p>
            <a:r>
              <a:rPr lang="en-US" altLang="ja-JP" sz="4800" dirty="0" smtClean="0">
                <a:solidFill>
                  <a:schemeClr val="tx1">
                    <a:lumMod val="50000"/>
                    <a:lumOff val="50000"/>
                  </a:schemeClr>
                </a:solidFill>
              </a:rPr>
              <a:t>Just </a:t>
            </a:r>
            <a:r>
              <a:rPr lang="en-US" altLang="ja-JP" sz="4800" dirty="0">
                <a:solidFill>
                  <a:schemeClr val="tx1">
                    <a:lumMod val="50000"/>
                    <a:lumOff val="50000"/>
                  </a:schemeClr>
                </a:solidFill>
              </a:rPr>
              <a:t>for </a:t>
            </a:r>
            <a:r>
              <a:rPr lang="en-US" altLang="ja-JP" sz="4800" dirty="0" smtClean="0">
                <a:solidFill>
                  <a:schemeClr val="tx1">
                    <a:lumMod val="50000"/>
                    <a:lumOff val="50000"/>
                  </a:schemeClr>
                </a:solidFill>
              </a:rPr>
              <a:t>Fun</a:t>
            </a:r>
            <a:endParaRPr lang="en-US" altLang="ja-JP" sz="4800" b="1" dirty="0"/>
          </a:p>
          <a:p>
            <a:endParaRPr lang="en-US" altLang="ja-JP" sz="3200" b="1" dirty="0" smtClean="0"/>
          </a:p>
          <a:p>
            <a:endParaRPr lang="en-US" altLang="ja-JP" sz="3200" b="1" dirty="0" smtClean="0"/>
          </a:p>
          <a:p>
            <a:endParaRPr lang="en-US" altLang="ja-JP" sz="3200" b="1" dirty="0" smtClean="0"/>
          </a:p>
          <a:p>
            <a:endParaRPr lang="en-US" altLang="ja-JP" sz="3200" b="1" dirty="0"/>
          </a:p>
          <a:p>
            <a:endParaRPr lang="en-US" altLang="ja-JP" sz="3200" b="1" dirty="0" smtClean="0"/>
          </a:p>
          <a:p>
            <a:endParaRPr lang="en-US" altLang="ja-JP" sz="3200" b="1" dirty="0"/>
          </a:p>
          <a:p>
            <a:endParaRPr lang="en-US" altLang="ja-JP" sz="3200" b="1" dirty="0"/>
          </a:p>
          <a:p>
            <a:r>
              <a:rPr lang="en-US" altLang="ja-JP" b="1" dirty="0" smtClean="0"/>
              <a:t>『</a:t>
            </a:r>
            <a:r>
              <a:rPr lang="ja-JP" altLang="en-US" b="1" dirty="0" smtClean="0"/>
              <a:t>それ</a:t>
            </a:r>
            <a:r>
              <a:rPr lang="ja-JP" altLang="en-US" b="1" dirty="0"/>
              <a:t>がぼくには楽しかった</a:t>
            </a:r>
            <a:r>
              <a:rPr lang="ja-JP" altLang="en-US" b="1" dirty="0" smtClean="0"/>
              <a:t>から</a:t>
            </a:r>
            <a:r>
              <a:rPr lang="en-US" altLang="ja-JP" b="1" dirty="0" smtClean="0"/>
              <a:t>』</a:t>
            </a:r>
            <a:r>
              <a:rPr lang="ja-JP" altLang="en-US" b="1" dirty="0"/>
              <a:t> リーナス トーバルズ </a:t>
            </a:r>
            <a:r>
              <a:rPr lang="en-US" altLang="ja-JP" b="1" dirty="0"/>
              <a:t>(</a:t>
            </a:r>
            <a:r>
              <a:rPr lang="ja-JP" altLang="en-US" b="1" dirty="0"/>
              <a:t>著</a:t>
            </a:r>
            <a:r>
              <a:rPr lang="en-US" altLang="ja-JP" b="1" dirty="0"/>
              <a:t>), </a:t>
            </a:r>
            <a:r>
              <a:rPr lang="ja-JP" altLang="en-US" b="1" dirty="0"/>
              <a:t>デビッド ダイヤモンド </a:t>
            </a:r>
            <a:r>
              <a:rPr lang="en-US" altLang="ja-JP" b="1" dirty="0"/>
              <a:t>(</a:t>
            </a:r>
            <a:r>
              <a:rPr lang="ja-JP" altLang="en-US" b="1" dirty="0"/>
              <a:t>著</a:t>
            </a:r>
            <a:r>
              <a:rPr lang="en-US" altLang="ja-JP" b="1" dirty="0"/>
              <a:t>), </a:t>
            </a:r>
            <a:r>
              <a:rPr lang="ja-JP" altLang="en-US" b="1" dirty="0"/>
              <a:t>風見 潤 </a:t>
            </a:r>
            <a:r>
              <a:rPr lang="en-US" altLang="ja-JP" b="1" dirty="0"/>
              <a:t>(</a:t>
            </a:r>
            <a:r>
              <a:rPr lang="ja-JP" altLang="en-US" b="1" dirty="0"/>
              <a:t>翻訳</a:t>
            </a:r>
            <a:r>
              <a:rPr lang="en-US" altLang="ja-JP" b="1" dirty="0"/>
              <a:t>) </a:t>
            </a:r>
            <a:endParaRPr lang="en-US" altLang="ja-JP" b="1" dirty="0" smtClean="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000" y="2079000"/>
            <a:ext cx="2181348" cy="3149362"/>
          </a:xfrm>
          <a:prstGeom prst="rect">
            <a:avLst/>
          </a:prstGeom>
        </p:spPr>
      </p:pic>
    </p:spTree>
    <p:extLst>
      <p:ext uri="{BB962C8B-B14F-4D97-AF65-F5344CB8AC3E}">
        <p14:creationId xmlns:p14="http://schemas.microsoft.com/office/powerpoint/2010/main" val="26703827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514288" cy="769441"/>
          </a:xfrm>
          <a:prstGeom prst="rect">
            <a:avLst/>
          </a:prstGeom>
          <a:noFill/>
        </p:spPr>
        <p:txBody>
          <a:bodyPr wrap="square" rtlCol="0">
            <a:spAutoFit/>
          </a:bodyPr>
          <a:lstStyle/>
          <a:p>
            <a:r>
              <a:rPr lang="en-US" altLang="ja-JP" sz="4400" dirty="0" smtClean="0">
                <a:solidFill>
                  <a:srgbClr val="FF6633"/>
                </a:solidFill>
              </a:rPr>
              <a:t>W</a:t>
            </a:r>
            <a:r>
              <a:rPr lang="en-US" altLang="ja-JP" sz="4400" dirty="0" smtClean="0"/>
              <a:t>hy Programming is fun?</a:t>
            </a:r>
            <a:endParaRPr lang="en-US" altLang="ja-JP" sz="4800" dirty="0"/>
          </a:p>
        </p:txBody>
      </p:sp>
      <p:sp>
        <p:nvSpPr>
          <p:cNvPr id="5" name="テキスト ボックス 4"/>
          <p:cNvSpPr txBox="1"/>
          <p:nvPr/>
        </p:nvSpPr>
        <p:spPr>
          <a:xfrm>
            <a:off x="792487" y="1989000"/>
            <a:ext cx="7424737" cy="2862322"/>
          </a:xfrm>
          <a:prstGeom prst="rect">
            <a:avLst/>
          </a:prstGeom>
          <a:noFill/>
        </p:spPr>
        <p:txBody>
          <a:bodyPr wrap="square" rtlCol="0">
            <a:spAutoFit/>
          </a:bodyPr>
          <a:lstStyle/>
          <a:p>
            <a:pPr marL="571500" indent="-571500">
              <a:buFont typeface="Arial" panose="020B0604020202020204" pitchFamily="34" charset="0"/>
              <a:buChar char="•"/>
            </a:pPr>
            <a:r>
              <a:rPr lang="ja-JP" altLang="en-US" sz="3600" dirty="0" smtClean="0"/>
              <a:t>特別なものを、自分自身の設計で</a:t>
            </a:r>
            <a:endParaRPr lang="en-US" altLang="ja-JP" sz="3600" dirty="0" smtClean="0"/>
          </a:p>
          <a:p>
            <a:pPr marL="571500" indent="-571500">
              <a:buFont typeface="Arial" panose="020B0604020202020204" pitchFamily="34" charset="0"/>
              <a:buChar char="•"/>
            </a:pPr>
            <a:r>
              <a:rPr lang="ja-JP" altLang="en-US" sz="3600" dirty="0" smtClean="0"/>
              <a:t>有益なものを作り出す楽しみ</a:t>
            </a:r>
            <a:endParaRPr lang="en-US" altLang="ja-JP" sz="3600" dirty="0" smtClean="0"/>
          </a:p>
          <a:p>
            <a:pPr marL="571500" indent="-571500">
              <a:buFont typeface="Arial" panose="020B0604020202020204" pitchFamily="34" charset="0"/>
              <a:buChar char="•"/>
            </a:pPr>
            <a:r>
              <a:rPr lang="ja-JP" altLang="en-US" sz="3600" dirty="0"/>
              <a:t>複雑</a:t>
            </a:r>
            <a:r>
              <a:rPr lang="ja-JP" altLang="en-US" sz="3600" dirty="0" smtClean="0"/>
              <a:t>なパズル</a:t>
            </a:r>
            <a:endParaRPr lang="en-US" altLang="ja-JP" sz="3600" dirty="0" smtClean="0"/>
          </a:p>
          <a:p>
            <a:pPr marL="571500" indent="-571500">
              <a:buFont typeface="Arial" panose="020B0604020202020204" pitchFamily="34" charset="0"/>
              <a:buChar char="•"/>
            </a:pPr>
            <a:r>
              <a:rPr lang="ja-JP" altLang="en-US" sz="3600" dirty="0" smtClean="0"/>
              <a:t>常に学ぶ喜び、問題は常に新しい</a:t>
            </a:r>
            <a:endParaRPr lang="en-US" altLang="ja-JP" sz="3600" dirty="0" smtClean="0"/>
          </a:p>
          <a:p>
            <a:pPr marL="571500" indent="-571500">
              <a:buFont typeface="Arial" panose="020B0604020202020204" pitchFamily="34" charset="0"/>
              <a:buChar char="•"/>
            </a:pPr>
            <a:r>
              <a:rPr lang="ja-JP" altLang="en-US" sz="3600" dirty="0" smtClean="0"/>
              <a:t>クリエイティブで柔軟なメディア</a:t>
            </a:r>
            <a:endParaRPr lang="en-US" altLang="ja-JP" sz="3600" dirty="0" smtClean="0"/>
          </a:p>
        </p:txBody>
      </p:sp>
      <p:sp>
        <p:nvSpPr>
          <p:cNvPr id="6" name="正方形/長方形 5"/>
          <p:cNvSpPr/>
          <p:nvPr/>
        </p:nvSpPr>
        <p:spPr>
          <a:xfrm>
            <a:off x="1256015" y="6034559"/>
            <a:ext cx="7695000" cy="338554"/>
          </a:xfrm>
          <a:prstGeom prst="rect">
            <a:avLst/>
          </a:prstGeom>
        </p:spPr>
        <p:txBody>
          <a:bodyPr wrap="square">
            <a:spAutoFit/>
          </a:bodyPr>
          <a:lstStyle/>
          <a:p>
            <a:pPr algn="r"/>
            <a:r>
              <a:rPr lang="en-US" altLang="ja-JP" sz="1600" dirty="0"/>
              <a:t>http://naglly.com/archives/2009/04/why-is-programming-fun.php</a:t>
            </a:r>
            <a:endParaRPr lang="ja-JP" altLang="en-US" sz="1600" dirty="0"/>
          </a:p>
        </p:txBody>
      </p:sp>
    </p:spTree>
    <p:extLst>
      <p:ext uri="{BB962C8B-B14F-4D97-AF65-F5344CB8AC3E}">
        <p14:creationId xmlns:p14="http://schemas.microsoft.com/office/powerpoint/2010/main" val="1783148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smtClean="0">
                <a:solidFill>
                  <a:schemeClr val="tx1">
                    <a:lumMod val="50000"/>
                    <a:lumOff val="50000"/>
                  </a:schemeClr>
                </a:solidFill>
              </a:rPr>
              <a:t>Emacs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grpSp>
        <p:nvGrpSpPr>
          <p:cNvPr id="2" name="グループ化 1"/>
          <p:cNvGrpSpPr/>
          <p:nvPr/>
        </p:nvGrpSpPr>
        <p:grpSpPr>
          <a:xfrm>
            <a:off x="5458578" y="560463"/>
            <a:ext cx="2637245" cy="2603705"/>
            <a:chOff x="5458578" y="560463"/>
            <a:chExt cx="2637245" cy="2603705"/>
          </a:xfrm>
        </p:grpSpPr>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extLst>
      <p:ext uri="{BB962C8B-B14F-4D97-AF65-F5344CB8AC3E}">
        <p14:creationId xmlns:p14="http://schemas.microsoft.com/office/powerpoint/2010/main" val="3512025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7713" y="2709000"/>
            <a:ext cx="7191479" cy="1169787"/>
          </a:xfrm>
          <a:ln>
            <a:noFill/>
          </a:ln>
        </p:spPr>
        <p:txBody>
          <a:bodyPr anchor="t">
            <a:noAutofit/>
          </a:bodyPr>
          <a:lstStyle/>
          <a:p>
            <a:pPr algn="l"/>
            <a:r>
              <a:rPr kumimoji="1" lang="en-US" altLang="ja-JP" sz="9600" dirty="0" smtClean="0">
                <a:solidFill>
                  <a:srgbClr val="FF6432"/>
                </a:solidFill>
              </a:rPr>
              <a:t>6</a:t>
            </a:r>
            <a:r>
              <a:rPr kumimoji="1" lang="en-US" altLang="ja-JP" sz="9600" dirty="0" smtClean="0"/>
              <a:t> </a:t>
            </a:r>
            <a:r>
              <a:rPr kumimoji="1" lang="en-US" altLang="ja-JP" sz="9600" dirty="0" smtClean="0">
                <a:solidFill>
                  <a:schemeClr val="bg1"/>
                </a:solidFill>
              </a:rPr>
              <a:t>years ago,</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en-US" altLang="ja-JP" sz="19900" dirty="0" smtClean="0">
                <a:solidFill>
                  <a:srgbClr val="FF6432"/>
                </a:solidFill>
              </a:rPr>
              <a:t>N</a:t>
            </a:r>
            <a:r>
              <a:rPr lang="en-US" altLang="ja-JP" sz="19900" dirty="0" smtClean="0">
                <a:solidFill>
                  <a:schemeClr val="bg1"/>
                </a:solidFill>
              </a:rPr>
              <a:t>ow</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mt="40000"/>
          </a:blip>
          <a:tile tx="0" ty="0" sx="100000" sy="100000" flip="none" algn="tl"/>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000" y="1134000"/>
            <a:ext cx="3435642" cy="55049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84925">
            <a:off x="5405831" y="1589194"/>
            <a:ext cx="3008365" cy="45945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正方形/長方形 4"/>
          <p:cNvSpPr/>
          <p:nvPr/>
        </p:nvSpPr>
        <p:spPr>
          <a:xfrm>
            <a:off x="747450" y="414000"/>
            <a:ext cx="7425000" cy="4616648"/>
          </a:xfrm>
          <a:prstGeom prst="rect">
            <a:avLst/>
          </a:prstGeom>
          <a:ln w="38100">
            <a:noFill/>
          </a:ln>
        </p:spPr>
        <p:txBody>
          <a:bodyPr wrap="square">
            <a:spAutoFit/>
          </a:bodyPr>
          <a:lstStyle/>
          <a:p>
            <a:r>
              <a:rPr lang="en-US" altLang="ja-JP" sz="6000" dirty="0" smtClean="0">
                <a:ln w="25400">
                  <a:solidFill>
                    <a:schemeClr val="bg1">
                      <a:alpha val="60000"/>
                    </a:schemeClr>
                  </a:solidFill>
                </a:ln>
                <a:solidFill>
                  <a:srgbClr val="FF6432"/>
                </a:solidFill>
              </a:rPr>
              <a:t>M</a:t>
            </a:r>
            <a:r>
              <a:rPr lang="en-US" altLang="ja-JP" sz="6000" dirty="0" smtClean="0">
                <a:ln w="25400">
                  <a:solidFill>
                    <a:schemeClr val="bg1">
                      <a:alpha val="60000"/>
                    </a:schemeClr>
                  </a:solidFill>
                </a:ln>
              </a:rPr>
              <a:t>ade</a:t>
            </a:r>
          </a:p>
          <a:p>
            <a:r>
              <a:rPr lang="en-US" altLang="ja-JP" sz="5400" dirty="0">
                <a:ln w="25400">
                  <a:solidFill>
                    <a:schemeClr val="bg1">
                      <a:alpha val="60000"/>
                    </a:schemeClr>
                  </a:solidFill>
                </a:ln>
              </a:rPr>
              <a:t>e</a:t>
            </a:r>
            <a:r>
              <a:rPr lang="en-US" altLang="ja-JP" sz="5400" dirty="0" smtClean="0">
                <a:ln w="25400">
                  <a:solidFill>
                    <a:schemeClr val="bg1">
                      <a:alpha val="60000"/>
                    </a:schemeClr>
                  </a:solidFill>
                </a:ln>
              </a:rPr>
              <a:t>ducational material</a:t>
            </a:r>
            <a:r>
              <a:rPr lang="en-US" altLang="ja-JP" sz="6000" dirty="0" smtClean="0">
                <a:ln w="25400">
                  <a:solidFill>
                    <a:schemeClr val="bg1">
                      <a:alpha val="60000"/>
                    </a:schemeClr>
                  </a:solidFill>
                </a:ln>
              </a:rPr>
              <a:t/>
            </a:r>
            <a:br>
              <a:rPr lang="en-US" altLang="ja-JP" sz="6000" dirty="0" smtClean="0">
                <a:ln w="25400">
                  <a:solidFill>
                    <a:schemeClr val="bg1">
                      <a:alpha val="60000"/>
                    </a:schemeClr>
                  </a:solidFill>
                </a:ln>
              </a:rPr>
            </a:br>
            <a:r>
              <a:rPr lang="en-US" altLang="ja-JP" sz="6000" dirty="0" smtClean="0">
                <a:ln w="25400">
                  <a:solidFill>
                    <a:schemeClr val="bg1">
                      <a:alpha val="60000"/>
                    </a:schemeClr>
                  </a:solidFill>
                </a:ln>
              </a:rPr>
              <a:t>by both teachers who are not IT engineers</a:t>
            </a:r>
            <a:r>
              <a:rPr lang="en-US" altLang="ja-JP" sz="6000" dirty="0" smtClean="0">
                <a:ln w="25400">
                  <a:solidFill>
                    <a:schemeClr val="bg1">
                      <a:alpha val="60000"/>
                    </a:schemeClr>
                  </a:solidFill>
                </a:ln>
                <a:solidFill>
                  <a:srgbClr val="FF6432"/>
                </a:solidFill>
              </a:rPr>
              <a:t>!</a:t>
            </a:r>
            <a:endParaRPr lang="ja-JP" altLang="en-US" sz="6000" dirty="0">
              <a:ln w="25400">
                <a:solidFill>
                  <a:schemeClr val="bg1">
                    <a:alpha val="60000"/>
                  </a:schemeClr>
                </a:solidFill>
              </a:ln>
              <a:solidFill>
                <a:srgbClr val="FF6432"/>
              </a:solidFill>
            </a:endParaRPr>
          </a:p>
        </p:txBody>
      </p:sp>
    </p:spTree>
    <p:extLst>
      <p:ext uri="{BB962C8B-B14F-4D97-AF65-F5344CB8AC3E}">
        <p14:creationId xmlns:p14="http://schemas.microsoft.com/office/powerpoint/2010/main" val="1249037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94" y="0"/>
            <a:ext cx="9956494" cy="6858000"/>
          </a:xfrm>
          <a:prstGeom prst="rect">
            <a:avLst/>
          </a:prstGeom>
        </p:spPr>
      </p:pic>
      <p:grpSp>
        <p:nvGrpSpPr>
          <p:cNvPr id="32" name="グループ化 31"/>
          <p:cNvGrpSpPr/>
          <p:nvPr/>
        </p:nvGrpSpPr>
        <p:grpSpPr>
          <a:xfrm>
            <a:off x="2739200" y="906024"/>
            <a:ext cx="4018875" cy="1502523"/>
            <a:chOff x="2739200" y="906024"/>
            <a:chExt cx="4018875" cy="1502523"/>
          </a:xfrm>
        </p:grpSpPr>
        <p:sp>
          <p:nvSpPr>
            <p:cNvPr id="9" name="下矢印 8"/>
            <p:cNvSpPr/>
            <p:nvPr/>
          </p:nvSpPr>
          <p:spPr>
            <a:xfrm>
              <a:off x="4169444" y="1829354"/>
              <a:ext cx="579193" cy="57919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739200" y="906024"/>
              <a:ext cx="4018875" cy="923330"/>
            </a:xfrm>
            <a:prstGeom prst="rect">
              <a:avLst/>
            </a:prstGeom>
            <a:noFill/>
          </p:spPr>
          <p:txBody>
            <a:bodyPr wrap="square" rtlCol="0">
              <a:spAutoFit/>
            </a:bodyPr>
            <a:lstStyle/>
            <a:p>
              <a:pPr algn="ctr"/>
              <a:r>
                <a:rPr lang="en-US" altLang="ja-JP" sz="5400" dirty="0" smtClean="0">
                  <a:ln w="19050">
                    <a:solidFill>
                      <a:schemeClr val="tx1">
                        <a:alpha val="60000"/>
                      </a:schemeClr>
                    </a:solidFill>
                  </a:ln>
                  <a:solidFill>
                    <a:srgbClr val="FF6432"/>
                  </a:solidFill>
                </a:rPr>
                <a:t>1 Teacher</a:t>
              </a:r>
              <a:endParaRPr lang="en-US" altLang="ja-JP" sz="5400" dirty="0" smtClean="0">
                <a:ln w="19050">
                  <a:solidFill>
                    <a:schemeClr val="tx1">
                      <a:alpha val="60000"/>
                    </a:schemeClr>
                  </a:solidFill>
                </a:ln>
              </a:endParaRPr>
            </a:p>
          </p:txBody>
        </p:sp>
      </p:grpSp>
      <p:grpSp>
        <p:nvGrpSpPr>
          <p:cNvPr id="34" name="グループ化 33"/>
          <p:cNvGrpSpPr/>
          <p:nvPr/>
        </p:nvGrpSpPr>
        <p:grpSpPr>
          <a:xfrm>
            <a:off x="66374" y="2136386"/>
            <a:ext cx="8921252" cy="1836464"/>
            <a:chOff x="66374" y="2136386"/>
            <a:chExt cx="8921252" cy="1836464"/>
          </a:xfrm>
        </p:grpSpPr>
        <p:grpSp>
          <p:nvGrpSpPr>
            <p:cNvPr id="30" name="グループ化 29"/>
            <p:cNvGrpSpPr/>
            <p:nvPr/>
          </p:nvGrpSpPr>
          <p:grpSpPr>
            <a:xfrm>
              <a:off x="4309571" y="2136386"/>
              <a:ext cx="4678055" cy="1836464"/>
              <a:chOff x="4309571" y="2136386"/>
              <a:chExt cx="4678055" cy="1836464"/>
            </a:xfrm>
          </p:grpSpPr>
          <p:sp>
            <p:nvSpPr>
              <p:cNvPr id="14" name="テキスト ボックス 13"/>
              <p:cNvSpPr txBox="1"/>
              <p:nvPr/>
            </p:nvSpPr>
            <p:spPr>
              <a:xfrm>
                <a:off x="4821535" y="2136386"/>
                <a:ext cx="3957942" cy="923330"/>
              </a:xfrm>
              <a:prstGeom prst="rect">
                <a:avLst/>
              </a:prstGeom>
              <a:noFill/>
              <a:ln w="38100">
                <a:noFill/>
              </a:ln>
            </p:spPr>
            <p:txBody>
              <a:bodyPr wrap="square" rtlCol="0">
                <a:spAutoFit/>
              </a:bodyPr>
              <a:lstStyle/>
              <a:p>
                <a:pPr algn="ctr"/>
                <a:r>
                  <a:rPr lang="en-US" altLang="ja-JP" sz="5400" dirty="0">
                    <a:ln w="38100">
                      <a:solidFill>
                        <a:schemeClr val="tx1">
                          <a:alpha val="60000"/>
                        </a:schemeClr>
                      </a:solidFill>
                    </a:ln>
                    <a:solidFill>
                      <a:schemeClr val="bg1"/>
                    </a:solidFill>
                  </a:rPr>
                  <a:t>S</a:t>
                </a:r>
                <a:r>
                  <a:rPr lang="en-US" altLang="ja-JP" sz="5400" dirty="0" smtClean="0">
                    <a:ln w="38100">
                      <a:solidFill>
                        <a:schemeClr val="tx1">
                          <a:alpha val="60000"/>
                        </a:schemeClr>
                      </a:solidFill>
                    </a:ln>
                    <a:solidFill>
                      <a:schemeClr val="bg1"/>
                    </a:solidFill>
                  </a:rPr>
                  <a:t>tudents</a:t>
                </a:r>
              </a:p>
            </p:txBody>
          </p:sp>
          <p:sp>
            <p:nvSpPr>
              <p:cNvPr id="18" name="下矢印 17"/>
              <p:cNvSpPr/>
              <p:nvPr/>
            </p:nvSpPr>
            <p:spPr>
              <a:xfrm>
                <a:off x="4847421" y="2951496"/>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下矢印 18"/>
              <p:cNvSpPr/>
              <p:nvPr/>
            </p:nvSpPr>
            <p:spPr>
              <a:xfrm>
                <a:off x="5938383" y="3338637"/>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下矢印 19"/>
              <p:cNvSpPr/>
              <p:nvPr/>
            </p:nvSpPr>
            <p:spPr>
              <a:xfrm>
                <a:off x="4309571" y="2930954"/>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1" name="下矢印 20"/>
              <p:cNvSpPr/>
              <p:nvPr/>
            </p:nvSpPr>
            <p:spPr>
              <a:xfrm>
                <a:off x="5052734" y="2997559"/>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下矢印 21"/>
              <p:cNvSpPr/>
              <p:nvPr/>
            </p:nvSpPr>
            <p:spPr>
              <a:xfrm>
                <a:off x="6777525" y="3542478"/>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下矢印 22"/>
              <p:cNvSpPr/>
              <p:nvPr/>
            </p:nvSpPr>
            <p:spPr>
              <a:xfrm>
                <a:off x="7153820" y="3565167"/>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下矢印 23"/>
              <p:cNvSpPr/>
              <p:nvPr/>
            </p:nvSpPr>
            <p:spPr>
              <a:xfrm>
                <a:off x="7237405" y="2930953"/>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5" name="下矢印 24"/>
              <p:cNvSpPr/>
              <p:nvPr/>
            </p:nvSpPr>
            <p:spPr>
              <a:xfrm>
                <a:off x="7940652" y="3059716"/>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下矢印 25"/>
              <p:cNvSpPr/>
              <p:nvPr/>
            </p:nvSpPr>
            <p:spPr>
              <a:xfrm>
                <a:off x="8577000" y="3071060"/>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33" name="下矢印 32"/>
            <p:cNvSpPr/>
            <p:nvPr/>
          </p:nvSpPr>
          <p:spPr>
            <a:xfrm>
              <a:off x="66374" y="2840119"/>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1864245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4752000" y="2394000"/>
            <a:ext cx="3809524" cy="37206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909000"/>
            <a:ext cx="7424737" cy="3385542"/>
          </a:xfrm>
          <a:prstGeom prst="rect">
            <a:avLst/>
          </a:prstGeom>
          <a:noFill/>
          <a:ln w="57150">
            <a:noFill/>
          </a:ln>
        </p:spPr>
        <p:txBody>
          <a:bodyPr wrap="square" rtlCol="0">
            <a:spAutoFit/>
          </a:bodyPr>
          <a:lstStyle/>
          <a:p>
            <a:r>
              <a:rPr kumimoji="1" lang="en-US" altLang="ja-JP" sz="3200" dirty="0" smtClean="0"/>
              <a:t>MATSUE CITY</a:t>
            </a:r>
          </a:p>
          <a:p>
            <a:r>
              <a:rPr lang="en-US" altLang="ja-JP" sz="5400" dirty="0" smtClean="0">
                <a:solidFill>
                  <a:srgbClr val="FF6432"/>
                </a:solidFill>
              </a:rPr>
              <a:t>R</a:t>
            </a:r>
            <a:r>
              <a:rPr lang="en-US" altLang="ja-JP" sz="5400" dirty="0" smtClean="0"/>
              <a:t>uby </a:t>
            </a:r>
            <a:r>
              <a:rPr lang="en-US" altLang="ja-JP" sz="5400" dirty="0"/>
              <a:t>classes in </a:t>
            </a:r>
            <a:r>
              <a:rPr lang="en-US" altLang="ja-JP" sz="5400" dirty="0" smtClean="0"/>
              <a:t>whole municipal </a:t>
            </a:r>
            <a:r>
              <a:rPr lang="en-US" altLang="ja-JP" sz="5400" dirty="0"/>
              <a:t>J</a:t>
            </a:r>
            <a:r>
              <a:rPr lang="en-US" altLang="ja-JP" sz="5400" dirty="0" smtClean="0"/>
              <a:t>unior </a:t>
            </a:r>
            <a:r>
              <a:rPr lang="en-US" altLang="ja-JP" sz="5400" dirty="0"/>
              <a:t>high </a:t>
            </a:r>
            <a:r>
              <a:rPr lang="en-US" altLang="ja-JP" sz="5400" dirty="0" smtClean="0"/>
              <a:t>school</a:t>
            </a:r>
            <a:endParaRPr lang="en-US" altLang="ja-JP" sz="3600" dirty="0" smtClean="0"/>
          </a:p>
          <a:p>
            <a:pPr algn="r"/>
            <a:r>
              <a:rPr lang="en-US" altLang="ja-JP" sz="2000" dirty="0" smtClean="0"/>
              <a:t>By 09.04.2014/local news paper(Sanin Chuo </a:t>
            </a:r>
            <a:r>
              <a:rPr lang="en-US" altLang="ja-JP" sz="2000" dirty="0" err="1" smtClean="0"/>
              <a:t>Shinpo</a:t>
            </a:r>
            <a:r>
              <a:rPr lang="en-US" altLang="ja-JP" sz="2000" dirty="0" smtClean="0"/>
              <a:t>)</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4" y="1719000"/>
            <a:ext cx="7424736" cy="2923877"/>
          </a:xfrm>
          <a:prstGeom prst="rect">
            <a:avLst/>
          </a:prstGeom>
          <a:noFill/>
          <a:ln w="57150">
            <a:noFill/>
          </a:ln>
        </p:spPr>
        <p:txBody>
          <a:bodyPr wrap="square" rtlCol="0">
            <a:spAutoFit/>
          </a:bodyPr>
          <a:lstStyle/>
          <a:p>
            <a:pPr algn="ctr"/>
            <a:r>
              <a:rPr lang="en-US" altLang="ja-JP" sz="9600" dirty="0" smtClean="0">
                <a:solidFill>
                  <a:srgbClr val="FF6432"/>
                </a:solidFill>
              </a:rPr>
              <a:t>91%</a:t>
            </a:r>
          </a:p>
          <a:p>
            <a:pPr algn="ctr"/>
            <a:r>
              <a:rPr lang="en-US" altLang="ja-JP" sz="4400" dirty="0"/>
              <a:t>J</a:t>
            </a:r>
            <a:r>
              <a:rPr lang="en-US" altLang="ja-JP" sz="4400" dirty="0" smtClean="0"/>
              <a:t>unior high school students will Learn Ruby</a:t>
            </a:r>
            <a:endParaRPr kumimoji="1" lang="ja-JP" altLang="en-US" sz="3200" dirty="0"/>
          </a:p>
        </p:txBody>
      </p:sp>
    </p:spTree>
    <p:extLst>
      <p:ext uri="{BB962C8B-B14F-4D97-AF65-F5344CB8AC3E}">
        <p14:creationId xmlns:p14="http://schemas.microsoft.com/office/powerpoint/2010/main" val="41940915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3785652"/>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a:t>
            </a:r>
            <a:r>
              <a:rPr lang="en-US" altLang="ja-JP" sz="8000" dirty="0" smtClean="0">
                <a:solidFill>
                  <a:srgbClr val="FF6432"/>
                </a:solidFill>
              </a:rPr>
              <a:t>n</a:t>
            </a: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62979"/>
          </a:xfrm>
          <a:prstGeom prst="rect">
            <a:avLst/>
          </a:prstGeom>
          <a:noFill/>
        </p:spPr>
        <p:txBody>
          <a:bodyPr wrap="square" rtlCol="0">
            <a:spAutoFit/>
          </a:bodyPr>
          <a:lstStyle/>
          <a:p>
            <a:pPr marL="350838" indent="-350838"/>
            <a:r>
              <a:rPr lang="en-US" altLang="ja-JP" sz="4800" dirty="0" smtClean="0">
                <a:solidFill>
                  <a:srgbClr val="FF6633"/>
                </a:solidFill>
              </a:rPr>
              <a:t>“</a:t>
            </a:r>
            <a:r>
              <a:rPr kumimoji="1" lang="en-US" altLang="ja-JP" sz="4800" dirty="0" smtClean="0">
                <a:solidFill>
                  <a:srgbClr val="FF6633"/>
                </a:solidFill>
              </a:rPr>
              <a:t>P</a:t>
            </a:r>
            <a:r>
              <a:rPr lang="en-US" altLang="ja-JP" sz="4800" dirty="0" smtClean="0"/>
              <a:t>romoting </a:t>
            </a:r>
            <a:r>
              <a:rPr lang="en-US" altLang="ja-JP" sz="4800" dirty="0"/>
              <a:t>the joy of programming to many kids. </a:t>
            </a:r>
            <a:r>
              <a:rPr lang="en-US" altLang="ja-JP" sz="4800" dirty="0" smtClean="0">
                <a:solidFill>
                  <a:srgbClr val="FF6432"/>
                </a:solidFill>
              </a:rPr>
              <a:t>“</a:t>
            </a:r>
            <a:endParaRPr lang="en-US" altLang="ja-JP" sz="5400" dirty="0">
              <a:solidFill>
                <a:srgbClr val="FF6432"/>
              </a:solidFill>
            </a:endParaRPr>
          </a:p>
          <a:p>
            <a:pPr marL="350838" indent="-350838"/>
            <a:r>
              <a:rPr lang="en-US" altLang="ja-JP" sz="4800" dirty="0" smtClean="0">
                <a:solidFill>
                  <a:srgbClr val="FF6633"/>
                </a:solidFill>
              </a:rPr>
              <a:t>“B</a:t>
            </a:r>
            <a:r>
              <a:rPr lang="en-US" altLang="ja-JP" sz="4800" dirty="0" smtClean="0"/>
              <a:t>uilding </a:t>
            </a:r>
            <a:r>
              <a:rPr lang="en-US" altLang="ja-JP" sz="4800" dirty="0"/>
              <a:t>internet safety awareness for kids through </a:t>
            </a:r>
            <a:r>
              <a:rPr lang="en-US" altLang="ja-JP" sz="4800" dirty="0" smtClean="0"/>
              <a:t>programming!</a:t>
            </a:r>
            <a:r>
              <a:rPr lang="en-US" altLang="ja-JP" sz="4800" dirty="0" smtClean="0">
                <a:solidFill>
                  <a:srgbClr val="FF6432"/>
                </a:solidFill>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522000" y="549000"/>
            <a:ext cx="7784287" cy="5786199"/>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a:p>
            <a:pPr algn="r"/>
            <a:r>
              <a:rPr lang="ja-JP" altLang="en-US" sz="4000" b="1" dirty="0"/>
              <a:t>毎月第３日曜日</a:t>
            </a:r>
            <a:endParaRPr lang="en-US" altLang="ja-JP" sz="4000" b="1" dirty="0"/>
          </a:p>
          <a:p>
            <a:endParaRPr lang="en-US" altLang="ja-JP" sz="5400" dirty="0"/>
          </a:p>
          <a:p>
            <a:pPr algn="r"/>
            <a:r>
              <a:rPr lang="en-US" altLang="ja-JP" sz="3600" dirty="0" smtClean="0">
                <a:solidFill>
                  <a:srgbClr val="FF6633"/>
                </a:solidFill>
              </a:rPr>
              <a:t>Ruby</a:t>
            </a:r>
            <a:r>
              <a:rPr lang="en-US" altLang="ja-JP" sz="3600" dirty="0" smtClean="0"/>
              <a:t> programming event </a:t>
            </a:r>
          </a:p>
          <a:p>
            <a:pPr algn="r"/>
            <a:r>
              <a:rPr lang="en-US" altLang="ja-JP" sz="3600" dirty="0" smtClean="0"/>
              <a:t>for </a:t>
            </a:r>
            <a:r>
              <a:rPr lang="en-US" altLang="ja-JP" sz="3600" dirty="0" smtClean="0">
                <a:solidFill>
                  <a:srgbClr val="FF6432"/>
                </a:solidFill>
              </a:rPr>
              <a:t>kids</a:t>
            </a:r>
            <a:r>
              <a:rPr lang="en-US" altLang="ja-JP" sz="3600" dirty="0" smtClean="0"/>
              <a:t> and </a:t>
            </a:r>
            <a:r>
              <a:rPr lang="en-US" altLang="ja-JP" sz="3600" dirty="0" smtClean="0">
                <a:solidFill>
                  <a:srgbClr val="FF6432"/>
                </a:solidFill>
              </a:rPr>
              <a:t>parents</a:t>
            </a:r>
          </a:p>
          <a:p>
            <a:endParaRPr lang="en-US" altLang="ja-JP" sz="3600" dirty="0" smtClean="0"/>
          </a:p>
          <a:p>
            <a:pPr algn="r"/>
            <a:r>
              <a:rPr lang="en-US" altLang="ja-JP" sz="3600" dirty="0" smtClean="0"/>
              <a:t>Introduce Ruby,</a:t>
            </a:r>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379366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000" y="2034000"/>
            <a:ext cx="6025425" cy="4283785"/>
          </a:xfrm>
          <a:prstGeom prst="rect">
            <a:avLst/>
          </a:prstGeom>
        </p:spPr>
      </p:pic>
      <p:sp>
        <p:nvSpPr>
          <p:cNvPr id="3" name="テキスト ボックス 2"/>
          <p:cNvSpPr txBox="1"/>
          <p:nvPr/>
        </p:nvSpPr>
        <p:spPr>
          <a:xfrm>
            <a:off x="522000" y="549000"/>
            <a:ext cx="7784287" cy="1569660"/>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p:txBody>
      </p:sp>
      <p:sp>
        <p:nvSpPr>
          <p:cNvPr id="4" name="テキスト ボックス 3"/>
          <p:cNvSpPr txBox="1"/>
          <p:nvPr/>
        </p:nvSpPr>
        <p:spPr>
          <a:xfrm>
            <a:off x="4252857" y="6317785"/>
            <a:ext cx="4053430" cy="369332"/>
          </a:xfrm>
          <a:prstGeom prst="rect">
            <a:avLst/>
          </a:prstGeom>
          <a:noFill/>
        </p:spPr>
        <p:txBody>
          <a:bodyPr wrap="square" rtlCol="0">
            <a:spAutoFit/>
          </a:bodyPr>
          <a:lstStyle/>
          <a:p>
            <a:r>
              <a:rPr lang="en-US" altLang="ja-JP" dirty="0"/>
              <a:t>http://matsue-city-kouminkan.jp/</a:t>
            </a:r>
            <a:endParaRPr kumimoji="1" lang="ja-JP" altLang="en-US" dirty="0"/>
          </a:p>
        </p:txBody>
      </p:sp>
    </p:spTree>
    <p:extLst>
      <p:ext uri="{BB962C8B-B14F-4D97-AF65-F5344CB8AC3E}">
        <p14:creationId xmlns:p14="http://schemas.microsoft.com/office/powerpoint/2010/main" val="20968909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1369047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正方形/長方形 3"/>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7000" y="2572147"/>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en-US" altLang="ja-JP" sz="6600" dirty="0" smtClean="0">
                <a:solidFill>
                  <a:srgbClr val="FF6432"/>
                </a:solidFill>
              </a:rPr>
              <a:t>S</a:t>
            </a:r>
            <a:r>
              <a:rPr kumimoji="1" lang="en-US" altLang="ja-JP" sz="6600" dirty="0" smtClean="0"/>
              <a:t>tarted to T</a:t>
            </a:r>
            <a:r>
              <a:rPr lang="en-US" altLang="ja-JP" sz="6600" dirty="0" smtClean="0"/>
              <a:t>each Ruby for </a:t>
            </a:r>
            <a:r>
              <a:rPr lang="en-US" altLang="ja-JP" sz="6600" dirty="0" smtClean="0">
                <a:solidFill>
                  <a:srgbClr val="FF6432"/>
                </a:solidFill>
              </a:rPr>
              <a:t>youth</a:t>
            </a:r>
            <a:endParaRPr kumimoji="1" lang="ja-JP" altLang="en-US" sz="6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8635186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30167229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303082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00" y="-30000"/>
            <a:ext cx="10332000" cy="6888000"/>
          </a:xfrm>
          <a:prstGeom prst="rect">
            <a:avLst/>
          </a:prstGeom>
        </p:spPr>
      </p:pic>
    </p:spTree>
    <p:extLst>
      <p:ext uri="{BB962C8B-B14F-4D97-AF65-F5344CB8AC3E}">
        <p14:creationId xmlns:p14="http://schemas.microsoft.com/office/powerpoint/2010/main" val="338425818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2768130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5"/>
            <a:ext cx="10287000" cy="6858000"/>
          </a:xfrm>
          <a:prstGeom prst="rect">
            <a:avLst/>
          </a:prstGeom>
        </p:spPr>
      </p:pic>
    </p:spTree>
    <p:extLst>
      <p:ext uri="{BB962C8B-B14F-4D97-AF65-F5344CB8AC3E}">
        <p14:creationId xmlns:p14="http://schemas.microsoft.com/office/powerpoint/2010/main" val="311519608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49000"/>
            <a:ext cx="7964287" cy="4924425"/>
          </a:xfrm>
          <a:prstGeom prst="rect">
            <a:avLst/>
          </a:prstGeom>
          <a:noFill/>
        </p:spPr>
        <p:txBody>
          <a:bodyPr wrap="square" rtlCol="0">
            <a:spAutoFit/>
          </a:bodyPr>
          <a:lstStyle/>
          <a:p>
            <a:r>
              <a:rPr lang="ja-JP" altLang="en-US" sz="5400" b="1" dirty="0">
                <a:solidFill>
                  <a:srgbClr val="FF6432"/>
                </a:solidFill>
              </a:rPr>
              <a:t>コ</a:t>
            </a:r>
            <a:r>
              <a:rPr lang="ja-JP" altLang="en-US" sz="5400" b="1" dirty="0"/>
              <a:t>ーダー道場松江</a:t>
            </a:r>
            <a:endParaRPr lang="en-US" altLang="ja-JP" sz="5400" b="1" dirty="0"/>
          </a:p>
          <a:p>
            <a:r>
              <a:rPr lang="en-US" altLang="ja-JP" sz="4000" dirty="0" err="1" smtClean="0">
                <a:solidFill>
                  <a:schemeClr val="tx1">
                    <a:lumMod val="50000"/>
                    <a:lumOff val="50000"/>
                  </a:schemeClr>
                </a:solidFill>
              </a:rPr>
              <a:t>CoderDojo</a:t>
            </a:r>
            <a:r>
              <a:rPr lang="en-US" altLang="ja-JP" sz="4000" dirty="0" smtClean="0">
                <a:solidFill>
                  <a:schemeClr val="tx1">
                    <a:lumMod val="50000"/>
                    <a:lumOff val="50000"/>
                  </a:schemeClr>
                </a:solidFill>
              </a:rPr>
              <a:t> Matsue</a:t>
            </a:r>
          </a:p>
          <a:p>
            <a:r>
              <a:rPr lang="ja-JP" altLang="en-US" sz="3600" b="1" dirty="0" smtClean="0"/>
              <a:t>毎月第４土曜日</a:t>
            </a:r>
            <a:endParaRPr lang="en-US" altLang="ja-JP" sz="3600" b="1" dirty="0" smtClean="0"/>
          </a:p>
          <a:p>
            <a:pPr algn="r"/>
            <a:endParaRPr lang="en-US" altLang="ja-JP" sz="5400" dirty="0"/>
          </a:p>
          <a:p>
            <a:pPr algn="r"/>
            <a:endParaRPr lang="en-US" altLang="ja-JP" sz="5400" dirty="0" smtClean="0"/>
          </a:p>
          <a:p>
            <a:pPr algn="r"/>
            <a:r>
              <a:rPr lang="en-US" altLang="ja-JP" sz="3600" dirty="0">
                <a:solidFill>
                  <a:srgbClr val="FF6432"/>
                </a:solidFill>
              </a:rPr>
              <a:t>F</a:t>
            </a:r>
            <a:r>
              <a:rPr lang="en-US" altLang="ja-JP" sz="3600" dirty="0" smtClean="0">
                <a:solidFill>
                  <a:srgbClr val="FF6432"/>
                </a:solidFill>
              </a:rPr>
              <a:t>ree</a:t>
            </a:r>
            <a:r>
              <a:rPr lang="en-US" altLang="ja-JP" sz="3600" dirty="0" smtClean="0"/>
              <a:t> </a:t>
            </a:r>
            <a:r>
              <a:rPr lang="en-US" altLang="ja-JP" sz="3600" dirty="0"/>
              <a:t>P</a:t>
            </a:r>
            <a:r>
              <a:rPr lang="en-US" altLang="ja-JP" sz="3600" dirty="0" smtClean="0"/>
              <a:t>rogramming Club</a:t>
            </a:r>
            <a:r>
              <a:rPr lang="en-US" altLang="ja-JP" sz="3600" dirty="0"/>
              <a:t>,</a:t>
            </a:r>
            <a:endParaRPr lang="en-US" altLang="ja-JP" sz="3600" dirty="0" smtClean="0"/>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251633741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754326"/>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901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109091"/>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solidFill>
                  <a:schemeClr val="bg1"/>
                </a:solidFill>
              </a:rPr>
              <a:t>onclusion</a:t>
            </a:r>
          </a:p>
          <a:p>
            <a:endParaRPr lang="en-US" altLang="ja-JP" sz="1000" dirty="0" smtClean="0"/>
          </a:p>
          <a:p>
            <a:pPr marL="457200" indent="-457200">
              <a:buFont typeface="Arial" panose="020B0604020202020204" pitchFamily="34" charset="0"/>
              <a:buChar char="•"/>
            </a:pPr>
            <a:r>
              <a:rPr lang="en-US" altLang="ja-JP" sz="3200" dirty="0" smtClean="0">
                <a:solidFill>
                  <a:srgbClr val="FF6633"/>
                </a:solidFill>
              </a:rPr>
              <a:t>T</a:t>
            </a:r>
            <a:r>
              <a:rPr lang="en-US" altLang="ja-JP" sz="3200" dirty="0" smtClean="0">
                <a:solidFill>
                  <a:schemeClr val="bg1"/>
                </a:solidFill>
              </a:rPr>
              <a:t>eaching Ruby Motivations</a:t>
            </a:r>
          </a:p>
          <a:p>
            <a:pPr marL="914400" lvl="1" indent="-457200">
              <a:buFont typeface="Arial" panose="020B0604020202020204" pitchFamily="34" charset="0"/>
              <a:buChar char="•"/>
            </a:pPr>
            <a:r>
              <a:rPr lang="en-US" altLang="ja-JP" sz="3200" dirty="0" smtClean="0">
                <a:solidFill>
                  <a:schemeClr val="bg1"/>
                </a:solidFill>
              </a:rPr>
              <a:t>Ruby City MATSUE Project</a:t>
            </a:r>
          </a:p>
          <a:p>
            <a:pPr marL="914400" lvl="1" indent="-457200">
              <a:buFont typeface="Arial" panose="020B0604020202020204" pitchFamily="34" charset="0"/>
              <a:buChar char="•"/>
            </a:pPr>
            <a:r>
              <a:rPr lang="en-US" altLang="ja-JP" sz="3200" dirty="0" smtClean="0">
                <a:solidFill>
                  <a:schemeClr val="bg1"/>
                </a:solidFill>
              </a:rPr>
              <a:t>TEACH MY SON RUBY</a:t>
            </a:r>
            <a:endParaRPr lang="en-US" altLang="ja-JP" sz="3200" dirty="0">
              <a:solidFill>
                <a:schemeClr val="bg1"/>
              </a:solidFill>
            </a:endParaRPr>
          </a:p>
          <a:p>
            <a:pPr marL="457200" lvl="0" indent="-457200">
              <a:buFont typeface="Arial" panose="020B0604020202020204" pitchFamily="34" charset="0"/>
              <a:buChar char="•"/>
            </a:pPr>
            <a:r>
              <a:rPr lang="en-US" altLang="ja-JP" sz="3200" dirty="0" smtClean="0">
                <a:solidFill>
                  <a:srgbClr val="FF6633"/>
                </a:solidFill>
              </a:rPr>
              <a:t>S</a:t>
            </a:r>
            <a:r>
              <a:rPr lang="en-US" altLang="ja-JP" sz="3200" dirty="0" smtClean="0">
                <a:solidFill>
                  <a:schemeClr val="bg1"/>
                </a:solidFill>
              </a:rPr>
              <a:t>malruby</a:t>
            </a:r>
          </a:p>
          <a:p>
            <a:pPr marL="914400" lvl="1" indent="-457200">
              <a:buFont typeface="Arial" panose="020B0604020202020204" pitchFamily="34" charset="0"/>
              <a:buChar char="•"/>
            </a:pPr>
            <a:r>
              <a:rPr lang="en-US" altLang="ja-JP" sz="3200" dirty="0" smtClean="0">
                <a:solidFill>
                  <a:schemeClr val="bg1"/>
                </a:solidFill>
              </a:rPr>
              <a:t>For over 8 years old</a:t>
            </a:r>
          </a:p>
          <a:p>
            <a:pPr marL="457200" lvl="0" indent="-457200">
              <a:buFont typeface="Arial" panose="020B0604020202020204" pitchFamily="34" charset="0"/>
              <a:buChar char="•"/>
            </a:pPr>
            <a:r>
              <a:rPr lang="en-US" altLang="ja-JP" sz="3200" dirty="0" smtClean="0">
                <a:solidFill>
                  <a:srgbClr val="FF6432"/>
                </a:solidFill>
              </a:rPr>
              <a:t>R</a:t>
            </a:r>
            <a:r>
              <a:rPr lang="en-US" altLang="ja-JP" sz="3200" dirty="0" smtClean="0">
                <a:solidFill>
                  <a:schemeClr val="bg1"/>
                </a:solidFill>
              </a:rPr>
              <a:t>uby Programming Shounendan</a:t>
            </a:r>
          </a:p>
          <a:p>
            <a:pPr marL="914400" lvl="1" indent="-457200">
              <a:buFont typeface="Arial" panose="020B0604020202020204" pitchFamily="34" charset="0"/>
              <a:buChar char="•"/>
            </a:pPr>
            <a:r>
              <a:rPr lang="en-US" altLang="ja-JP" sz="3200" dirty="0" smtClean="0">
                <a:solidFill>
                  <a:schemeClr val="bg1"/>
                </a:solidFill>
              </a:rPr>
              <a:t>Learning Ruby Organization for Boys &amp; Girls</a:t>
            </a:r>
            <a:endParaRPr lang="en-US" altLang="ja-JP" sz="4000" dirty="0">
              <a:solidFill>
                <a:schemeClr val="bg1"/>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believe that people should focus on creating tools to help everyone</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7200" dirty="0" smtClean="0">
                <a:solidFill>
                  <a:srgbClr val="FF6432"/>
                </a:solidFill>
              </a:rPr>
              <a:t>M</a:t>
            </a:r>
            <a:r>
              <a:rPr lang="en-US" altLang="ja-JP" sz="7200" dirty="0" smtClean="0"/>
              <a:t>otivations</a:t>
            </a:r>
            <a:br>
              <a:rPr lang="en-US" altLang="ja-JP" sz="7200" dirty="0" smtClean="0"/>
            </a:br>
            <a:endParaRPr lang="en-US" altLang="ja-JP" sz="2400" dirty="0" smtClean="0"/>
          </a:p>
          <a:p>
            <a:r>
              <a:rPr lang="en-US" altLang="ja-JP" sz="4800" dirty="0" smtClean="0">
                <a:solidFill>
                  <a:srgbClr val="FF6432"/>
                </a:solidFill>
              </a:rPr>
              <a:t>R</a:t>
            </a:r>
            <a:r>
              <a:rPr lang="en-US" altLang="ja-JP" sz="4800" dirty="0" smtClean="0"/>
              <a:t>uby City MATSUE</a:t>
            </a:r>
            <a:br>
              <a:rPr lang="en-US" altLang="ja-JP" sz="4800" dirty="0" smtClean="0"/>
            </a:br>
            <a:r>
              <a:rPr lang="en-US" altLang="ja-JP" sz="4800" dirty="0" smtClean="0"/>
              <a:t>Project</a:t>
            </a:r>
            <a:br>
              <a:rPr lang="en-US" altLang="ja-JP" sz="4800" dirty="0" smtClean="0"/>
            </a:br>
            <a:endParaRPr lang="en-US" altLang="ja-JP" sz="2000" dirty="0" smtClean="0"/>
          </a:p>
          <a:p>
            <a:r>
              <a:rPr lang="en-US" altLang="ja-JP" sz="4800" dirty="0" smtClean="0">
                <a:solidFill>
                  <a:srgbClr val="FF6432"/>
                </a:solidFill>
              </a:rPr>
              <a:t>T</a:t>
            </a:r>
            <a:r>
              <a:rPr lang="en-US" altLang="ja-JP" sz="4800" dirty="0" smtClean="0"/>
              <a:t>EACH MY SON</a:t>
            </a:r>
            <a:r>
              <a:rPr lang="en-US" altLang="ja-JP" sz="4800" dirty="0" smtClean="0">
                <a:solidFill>
                  <a:srgbClr val="FF6432"/>
                </a:solidFill>
              </a:rPr>
              <a:t> RUBY</a:t>
            </a:r>
            <a:endParaRPr lang="ja-JP" altLang="en-US"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976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“Facing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problems and looking for the answer that will solve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them”</a:t>
            </a:r>
          </a:p>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is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a very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important.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I sympathize with everyone here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and …</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79506609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I’m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glad that we are all somehow involved with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OSS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development</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36842680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195822522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rPr>
              <a:t>T</a:t>
            </a:r>
            <a:r>
              <a:rPr lang="en-US" altLang="ja-JP" sz="5400" dirty="0" smtClean="0"/>
              <a:t>HANK YO</a:t>
            </a:r>
            <a:r>
              <a:rPr lang="en-US" altLang="ja-JP" sz="5400" dirty="0" smtClean="0">
                <a:solidFill>
                  <a:srgbClr val="FF6432"/>
                </a:solidFill>
              </a:rPr>
              <a:t>U</a:t>
            </a:r>
            <a:endParaRPr lang="en-US" altLang="ja-JP" sz="6600" dirty="0" smtClean="0">
              <a:solidFill>
                <a:srgbClr val="FF6432"/>
              </a:solidFill>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000" y="4518606"/>
            <a:ext cx="5238648" cy="1870322"/>
          </a:xfrm>
          <a:prstGeom prst="rect">
            <a:avLst/>
          </a:prstGeom>
        </p:spPr>
      </p:pic>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a:solidFill>
                  <a:srgbClr val="FF6432"/>
                </a:solidFill>
              </a:rPr>
              <a:t>S</a:t>
            </a:r>
            <a:r>
              <a:rPr lang="en-US" altLang="ja-JP" sz="4000" dirty="0"/>
              <a:t>malruby </a:t>
            </a:r>
            <a:r>
              <a:rPr lang="en-US" altLang="ja-JP" sz="4000" dirty="0">
                <a:latin typeface="+mn-ea"/>
              </a:rPr>
              <a:t>(</a:t>
            </a:r>
            <a:r>
              <a:rPr lang="en-US" altLang="ja-JP" sz="4000" dirty="0" err="1">
                <a:latin typeface="+mn-ea"/>
              </a:rPr>
              <a:t>smɔ</a:t>
            </a:r>
            <a:r>
              <a:rPr lang="en-US" altLang="ja-JP" sz="4000" dirty="0">
                <a:latin typeface="+mn-ea"/>
              </a:rPr>
              <a:t>́ː</a:t>
            </a:r>
            <a:r>
              <a:rPr lang="en-US" altLang="ja-JP" sz="4000" dirty="0" err="1">
                <a:latin typeface="+mn-ea"/>
              </a:rPr>
              <a:t>rúːbi</a:t>
            </a:r>
            <a:r>
              <a:rPr lang="en-US" altLang="ja-JP" sz="4000" dirty="0">
                <a:latin typeface="+mn-ea"/>
              </a:rPr>
              <a:t>)</a:t>
            </a:r>
            <a:endParaRPr lang="en-US" altLang="ja-JP" sz="4000"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250382527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グループ化 6"/>
          <p:cNvGrpSpPr/>
          <p:nvPr/>
        </p:nvGrpSpPr>
        <p:grpSpPr>
          <a:xfrm>
            <a:off x="3755255" y="3826832"/>
            <a:ext cx="4684214" cy="2599481"/>
            <a:chOff x="3755255" y="3826832"/>
            <a:chExt cx="4684214" cy="2599481"/>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00" y="3826832"/>
              <a:ext cx="2202469" cy="2599481"/>
            </a:xfrm>
            <a:prstGeom prst="rect">
              <a:avLst/>
            </a:prstGeom>
          </p:spPr>
        </p:pic>
        <p:sp>
          <p:nvSpPr>
            <p:cNvPr id="6" name="正方形/長方形 5"/>
            <p:cNvSpPr/>
            <p:nvPr/>
          </p:nvSpPr>
          <p:spPr>
            <a:xfrm>
              <a:off x="3755255" y="5344000"/>
              <a:ext cx="3273653" cy="1015663"/>
            </a:xfrm>
            <a:prstGeom prst="rect">
              <a:avLst/>
            </a:prstGeom>
          </p:spPr>
          <p:txBody>
            <a:bodyPr wrap="none">
              <a:spAutoFit/>
            </a:bodyPr>
            <a:lstStyle/>
            <a:p>
              <a:r>
                <a:rPr lang="en-US" altLang="ja-JP" sz="2400" dirty="0" smtClean="0"/>
                <a:t>Matsue Mayer</a:t>
              </a:r>
            </a:p>
            <a:p>
              <a:r>
                <a:rPr lang="en-US" altLang="ja-JP" sz="2400" dirty="0" smtClean="0"/>
                <a:t>Masataka Matsura</a:t>
              </a:r>
            </a:p>
            <a:p>
              <a:r>
                <a:rPr lang="en-US" altLang="ja-JP" sz="1200" dirty="0" smtClean="0"/>
                <a:t>Image from http</a:t>
              </a:r>
              <a:r>
                <a:rPr lang="en-US" altLang="ja-JP" sz="1200" dirty="0"/>
                <a:t>://</a:t>
              </a:r>
              <a:r>
                <a:rPr lang="en-US" altLang="ja-JP" sz="1200" dirty="0" err="1"/>
                <a:t>www.matsuura-m.jp</a:t>
              </a:r>
              <a:r>
                <a:rPr lang="en-US" altLang="ja-JP" sz="1200" dirty="0"/>
                <a:t>/</a:t>
              </a:r>
              <a:endParaRPr lang="ja-JP" altLang="en-US" sz="1200" dirty="0"/>
            </a:p>
          </p:txBody>
        </p:sp>
      </p:grpSp>
      <p:sp>
        <p:nvSpPr>
          <p:cNvPr id="3" name="タイトル 1"/>
          <p:cNvSpPr txBox="1">
            <a:spLocks/>
          </p:cNvSpPr>
          <p:nvPr/>
        </p:nvSpPr>
        <p:spPr>
          <a:xfrm>
            <a:off x="747713" y="548999"/>
            <a:ext cx="7191479" cy="171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smtClean="0">
                <a:solidFill>
                  <a:srgbClr val="FF6432"/>
                </a:solidFill>
              </a:rPr>
              <a:t>R</a:t>
            </a:r>
            <a:r>
              <a:rPr lang="en-US" altLang="ja-JP" sz="5400" dirty="0" smtClean="0"/>
              <a:t>uby City MATSUE Project</a:t>
            </a:r>
          </a:p>
        </p:txBody>
      </p:sp>
      <p:sp>
        <p:nvSpPr>
          <p:cNvPr id="4" name="タイトル 1"/>
          <p:cNvSpPr txBox="1">
            <a:spLocks/>
          </p:cNvSpPr>
          <p:nvPr/>
        </p:nvSpPr>
        <p:spPr>
          <a:xfrm>
            <a:off x="994856" y="2269800"/>
            <a:ext cx="6697192" cy="2610000"/>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400" dirty="0" smtClean="0">
                <a:solidFill>
                  <a:srgbClr val="FF6432"/>
                </a:solidFill>
              </a:rPr>
              <a:t>B</a:t>
            </a:r>
            <a:r>
              <a:rPr lang="en-US" altLang="ja-JP" sz="4400" dirty="0" smtClean="0"/>
              <a:t>y Matsue-city</a:t>
            </a:r>
          </a:p>
          <a:p>
            <a:pPr marL="685800" indent="-685800" algn="l">
              <a:buFont typeface="Arial" panose="020B0604020202020204" pitchFamily="34" charset="0"/>
              <a:buChar char="•"/>
            </a:pPr>
            <a:r>
              <a:rPr lang="en-US" altLang="ja-JP" sz="4400" dirty="0" smtClean="0">
                <a:solidFill>
                  <a:srgbClr val="FF6432"/>
                </a:solidFill>
              </a:rPr>
              <a:t>P</a:t>
            </a:r>
            <a:r>
              <a:rPr lang="en-US" altLang="ja-JP" sz="4400" dirty="0" smtClean="0"/>
              <a:t>romote IT Business</a:t>
            </a:r>
          </a:p>
          <a:p>
            <a:pPr marL="685800" indent="-685800" algn="l">
              <a:buFont typeface="Arial" panose="020B0604020202020204" pitchFamily="34" charset="0"/>
              <a:buChar char="•"/>
            </a:pPr>
            <a:r>
              <a:rPr lang="en-US" altLang="ja-JP" sz="4400" dirty="0" smtClean="0">
                <a:solidFill>
                  <a:srgbClr val="FF6432"/>
                </a:solidFill>
              </a:rPr>
              <a:t>I</a:t>
            </a:r>
            <a:r>
              <a:rPr lang="en-US" altLang="ja-JP" sz="4400" dirty="0" smtClean="0"/>
              <a:t>ncrease Rubyists</a:t>
            </a:r>
          </a:p>
          <a:p>
            <a:pPr marL="685800" indent="-685800" algn="l">
              <a:buFont typeface="Arial" panose="020B0604020202020204" pitchFamily="34" charset="0"/>
              <a:buChar char="•"/>
            </a:pPr>
            <a:r>
              <a:rPr lang="en-US" altLang="ja-JP" sz="4400" dirty="0" smtClean="0">
                <a:solidFill>
                  <a:srgbClr val="FF6432"/>
                </a:solidFill>
              </a:rPr>
              <a:t>F</a:t>
            </a:r>
            <a:r>
              <a:rPr lang="en-US" altLang="ja-JP" sz="4400" dirty="0" smtClean="0"/>
              <a:t>ind Ruby teachers</a:t>
            </a:r>
            <a:endParaRPr lang="en-US" altLang="ja-JP" sz="5400" dirty="0" smtClean="0"/>
          </a:p>
        </p:txBody>
      </p:sp>
      <p:sp>
        <p:nvSpPr>
          <p:cNvPr id="5" name="正方形/長方形 4"/>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654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正方形/長方形 5"/>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p:cNvSpPr txBox="1">
            <a:spLocks/>
          </p:cNvSpPr>
          <p:nvPr/>
        </p:nvSpPr>
        <p:spPr>
          <a:xfrm>
            <a:off x="747713" y="548999"/>
            <a:ext cx="7424737" cy="72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800" dirty="0" smtClean="0">
                <a:solidFill>
                  <a:srgbClr val="FF6432"/>
                </a:solidFill>
              </a:rPr>
              <a:t>T</a:t>
            </a:r>
            <a:r>
              <a:rPr lang="en-US" altLang="ja-JP" sz="4800" dirty="0" smtClean="0"/>
              <a:t>EACH MY SON </a:t>
            </a:r>
            <a:r>
              <a:rPr lang="en-US" altLang="ja-JP" sz="4800" dirty="0" smtClean="0">
                <a:solidFill>
                  <a:srgbClr val="FF6432"/>
                </a:solidFill>
              </a:rPr>
              <a:t>RUBY</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タイトル 1"/>
          <p:cNvSpPr txBox="1">
            <a:spLocks/>
          </p:cNvSpPr>
          <p:nvPr/>
        </p:nvSpPr>
        <p:spPr>
          <a:xfrm>
            <a:off x="1044509" y="1449000"/>
            <a:ext cx="6831144" cy="2925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400" dirty="0" smtClean="0">
                <a:solidFill>
                  <a:srgbClr val="FF6432"/>
                </a:solidFill>
              </a:rPr>
              <a:t>L</a:t>
            </a:r>
            <a:r>
              <a:rPr lang="en-US" altLang="ja-JP" sz="4400" dirty="0" smtClean="0"/>
              <a:t>ove Ruby</a:t>
            </a:r>
          </a:p>
          <a:p>
            <a:pPr marL="685800" indent="-685800" algn="l">
              <a:buFont typeface="Arial" panose="020B0604020202020204" pitchFamily="34" charset="0"/>
              <a:buChar char="•"/>
            </a:pPr>
            <a:r>
              <a:rPr lang="en-US" altLang="ja-JP" sz="4400" dirty="0" smtClean="0">
                <a:solidFill>
                  <a:srgbClr val="FF6432"/>
                </a:solidFill>
              </a:rPr>
              <a:t>L</a:t>
            </a:r>
            <a:r>
              <a:rPr lang="en-US" altLang="ja-JP" sz="4400" dirty="0" smtClean="0"/>
              <a:t>ove IT Engineering</a:t>
            </a:r>
          </a:p>
          <a:p>
            <a:pPr marL="685800" indent="-685800" algn="l">
              <a:buFont typeface="Arial" panose="020B0604020202020204" pitchFamily="34" charset="0"/>
              <a:buChar char="•"/>
            </a:pPr>
            <a:r>
              <a:rPr lang="en-US" altLang="ja-JP" sz="4400" dirty="0">
                <a:solidFill>
                  <a:srgbClr val="FF6432"/>
                </a:solidFill>
              </a:rPr>
              <a:t>M</a:t>
            </a:r>
            <a:r>
              <a:rPr lang="en-US" altLang="ja-JP" sz="4400" dirty="0" smtClean="0"/>
              <a:t>ake materials for teaching Ruby to youth</a:t>
            </a:r>
          </a:p>
        </p:txBody>
      </p:sp>
    </p:spTree>
    <p:extLst>
      <p:ext uri="{BB962C8B-B14F-4D97-AF65-F5344CB8AC3E}">
        <p14:creationId xmlns:p14="http://schemas.microsoft.com/office/powerpoint/2010/main" val="378016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3104287" cy="193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4400" dirty="0" smtClean="0">
                <a:solidFill>
                  <a:srgbClr val="FF6432"/>
                </a:solidFill>
              </a:rPr>
              <a:t>F</a:t>
            </a:r>
            <a:r>
              <a:rPr lang="en-US" altLang="ja-JP" sz="4400" dirty="0" smtClean="0"/>
              <a:t>ind </a:t>
            </a:r>
            <a:r>
              <a:rPr lang="en-US" altLang="ja-JP" sz="4400" dirty="0"/>
              <a:t>Ruby </a:t>
            </a:r>
            <a:r>
              <a:rPr lang="en-US" altLang="ja-JP" sz="4400" dirty="0" smtClean="0"/>
              <a:t>teachers</a:t>
            </a:r>
            <a:endParaRPr lang="en-US" altLang="ja-JP" sz="5400" dirty="0"/>
          </a:p>
        </p:txBody>
      </p:sp>
      <p:sp>
        <p:nvSpPr>
          <p:cNvPr id="3" name="下矢印 2"/>
          <p:cNvSpPr/>
          <p:nvPr/>
        </p:nvSpPr>
        <p:spPr>
          <a:xfrm>
            <a:off x="3434743" y="243644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4392000" y="548999"/>
            <a:ext cx="3763285" cy="175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r"/>
            <a:r>
              <a:rPr lang="en-US" altLang="ja-JP" sz="3600" dirty="0" smtClean="0">
                <a:solidFill>
                  <a:srgbClr val="FF6432"/>
                </a:solidFill>
              </a:rPr>
              <a:t>M</a:t>
            </a:r>
            <a:r>
              <a:rPr lang="en-US" altLang="ja-JP" sz="3600" dirty="0" smtClean="0"/>
              <a:t>ake materials for teaching Ruby to youth</a:t>
            </a:r>
          </a:p>
        </p:txBody>
      </p:sp>
      <p:sp>
        <p:nvSpPr>
          <p:cNvPr id="7" name="タイトル 1"/>
          <p:cNvSpPr txBox="1">
            <a:spLocks/>
          </p:cNvSpPr>
          <p:nvPr/>
        </p:nvSpPr>
        <p:spPr>
          <a:xfrm>
            <a:off x="3626376" y="864000"/>
            <a:ext cx="991248" cy="8325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smtClean="0">
                <a:solidFill>
                  <a:srgbClr val="FF6432"/>
                </a:solidFill>
              </a:rPr>
              <a:t>+</a:t>
            </a:r>
            <a:endParaRPr lang="en-US" altLang="ja-JP" sz="6600" dirty="0"/>
          </a:p>
        </p:txBody>
      </p:sp>
      <p:sp>
        <p:nvSpPr>
          <p:cNvPr id="8" name="タイトル 1"/>
          <p:cNvSpPr>
            <a:spLocks noGrp="1"/>
          </p:cNvSpPr>
          <p:nvPr>
            <p:ph type="ctrTitle"/>
          </p:nvPr>
        </p:nvSpPr>
        <p:spPr>
          <a:xfrm>
            <a:off x="747713" y="3576563"/>
            <a:ext cx="7191479" cy="2223709"/>
          </a:xfrm>
          <a:ln>
            <a:noFill/>
          </a:ln>
        </p:spPr>
        <p:txBody>
          <a:bodyPr anchor="t">
            <a:noAutofit/>
          </a:bodyPr>
          <a:lstStyle/>
          <a:p>
            <a:r>
              <a:rPr lang="en-US" altLang="ja-JP" sz="6600" dirty="0" smtClean="0">
                <a:solidFill>
                  <a:srgbClr val="FF6432"/>
                </a:solidFill>
              </a:rPr>
              <a:t>S</a:t>
            </a:r>
            <a:r>
              <a:rPr kumimoji="1" lang="en-US" altLang="ja-JP" sz="6600" dirty="0" smtClean="0"/>
              <a:t>tarted to T</a:t>
            </a:r>
            <a:r>
              <a:rPr lang="en-US" altLang="ja-JP" sz="6600" dirty="0" smtClean="0"/>
              <a:t>each Ruby for </a:t>
            </a:r>
            <a:r>
              <a:rPr lang="en-US" altLang="ja-JP" sz="6600" dirty="0" smtClean="0">
                <a:solidFill>
                  <a:srgbClr val="FF6432"/>
                </a:solidFill>
              </a:rPr>
              <a:t>youth</a:t>
            </a:r>
            <a:endParaRPr kumimoji="1" lang="ja-JP" altLang="en-US" sz="6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
        <p:nvSpPr>
          <p:cNvPr id="9" name="正方形/長方形 8"/>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467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34713</TotalTime>
  <Words>4069</Words>
  <Application>Microsoft Macintosh PowerPoint</Application>
  <PresentationFormat>画面に合わせる (4:3)</PresentationFormat>
  <Paragraphs>531</Paragraphs>
  <Slides>55</Slides>
  <Notes>55</Notes>
  <HiddenSlides>0</HiddenSlides>
  <MMClips>0</MMClips>
  <ScaleCrop>false</ScaleCrop>
  <HeadingPairs>
    <vt:vector size="4" baseType="variant">
      <vt:variant>
        <vt:lpstr>テーマ</vt:lpstr>
      </vt:variant>
      <vt:variant>
        <vt:i4>1</vt:i4>
      </vt:variant>
      <vt:variant>
        <vt:lpstr>スライド タイトル</vt:lpstr>
      </vt:variant>
      <vt:variant>
        <vt:i4>55</vt:i4>
      </vt:variant>
    </vt:vector>
  </HeadingPairs>
  <TitlesOfParts>
    <vt:vector size="56" baseType="lpstr">
      <vt:lpstr>Office テーマ</vt:lpstr>
      <vt:lpstr>Kids, Ruby, Fun!</vt:lpstr>
      <vt:lpstr>PowerPoint プレゼンテーション</vt:lpstr>
      <vt:lpstr>6 years ago,</vt:lpstr>
      <vt:lpstr>Started to Teach Ruby for youth</vt:lpstr>
      <vt:lpstr>PowerPoint プレゼンテーション</vt:lpstr>
      <vt:lpstr>PowerPoint プレゼンテーション</vt:lpstr>
      <vt:lpstr>PowerPoint プレゼンテーション</vt:lpstr>
      <vt:lpstr>Started to Teach Ruby for youth</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709</cp:revision>
  <cp:lastPrinted>2014-11-16T02:09:49Z</cp:lastPrinted>
  <dcterms:created xsi:type="dcterms:W3CDTF">2014-09-17T02:10:41Z</dcterms:created>
  <dcterms:modified xsi:type="dcterms:W3CDTF">2015-01-15T11:18:46Z</dcterms:modified>
</cp:coreProperties>
</file>